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58" r:id="rId3"/>
    <p:sldId id="257" r:id="rId4"/>
    <p:sldId id="267" r:id="rId5"/>
    <p:sldId id="265" r:id="rId6"/>
    <p:sldId id="266" r:id="rId7"/>
    <p:sldId id="259" r:id="rId8"/>
    <p:sldId id="272" r:id="rId9"/>
    <p:sldId id="263" r:id="rId10"/>
    <p:sldId id="275" r:id="rId11"/>
    <p:sldId id="281" r:id="rId12"/>
    <p:sldId id="283" r:id="rId13"/>
    <p:sldId id="260" r:id="rId14"/>
    <p:sldId id="268" r:id="rId15"/>
    <p:sldId id="271" r:id="rId16"/>
    <p:sldId id="277" r:id="rId17"/>
    <p:sldId id="269" r:id="rId18"/>
    <p:sldId id="270" r:id="rId19"/>
    <p:sldId id="276" r:id="rId20"/>
    <p:sldId id="274" r:id="rId21"/>
    <p:sldId id="279" r:id="rId22"/>
    <p:sldId id="278" r:id="rId23"/>
    <p:sldId id="280" r:id="rId24"/>
    <p:sldId id="286" r:id="rId25"/>
    <p:sldId id="284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>
      <p:cViewPr>
        <p:scale>
          <a:sx n="50" d="100"/>
          <a:sy n="50" d="100"/>
        </p:scale>
        <p:origin x="6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78044-7C3C-400A-A892-B349272EC85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39F445-FC49-422D-9111-1DA411642307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System</a:t>
          </a:r>
        </a:p>
      </dgm:t>
    </dgm:pt>
    <dgm:pt modelId="{5A7758FA-0A05-4FD6-B242-88B88ED3D248}" type="parTrans" cxnId="{B9E4ABD5-C37C-4EFB-9935-E2EE0F76601C}">
      <dgm:prSet/>
      <dgm:spPr/>
      <dgm:t>
        <a:bodyPr/>
        <a:lstStyle/>
        <a:p>
          <a:endParaRPr lang="en-CA"/>
        </a:p>
      </dgm:t>
    </dgm:pt>
    <dgm:pt modelId="{0F5F7353-BB28-4547-8B4D-219A8046EC0A}" type="sibTrans" cxnId="{B9E4ABD5-C37C-4EFB-9935-E2EE0F76601C}">
      <dgm:prSet/>
      <dgm:spPr/>
      <dgm:t>
        <a:bodyPr/>
        <a:lstStyle/>
        <a:p>
          <a:endParaRPr lang="en-CA"/>
        </a:p>
      </dgm:t>
    </dgm:pt>
    <dgm:pt modelId="{4A852060-C0FF-47EE-ABC1-C36C2D283B29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Experience</a:t>
          </a:r>
        </a:p>
      </dgm:t>
    </dgm:pt>
    <dgm:pt modelId="{5789FF6F-0561-4394-9C34-623B435F14FA}" type="parTrans" cxnId="{60D9A27B-5689-4CDF-AB3B-96F7508C719E}">
      <dgm:prSet/>
      <dgm:spPr/>
      <dgm:t>
        <a:bodyPr/>
        <a:lstStyle/>
        <a:p>
          <a:endParaRPr lang="en-CA"/>
        </a:p>
      </dgm:t>
    </dgm:pt>
    <dgm:pt modelId="{F665147C-F05A-46E4-978A-C9C392BA93B7}" type="sibTrans" cxnId="{60D9A27B-5689-4CDF-AB3B-96F7508C719E}">
      <dgm:prSet/>
      <dgm:spPr/>
      <dgm:t>
        <a:bodyPr/>
        <a:lstStyle/>
        <a:p>
          <a:endParaRPr lang="en-CA"/>
        </a:p>
      </dgm:t>
    </dgm:pt>
    <dgm:pt modelId="{015F64E5-E650-485D-813A-DF841D4FF76C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Physical</a:t>
          </a:r>
        </a:p>
      </dgm:t>
    </dgm:pt>
    <dgm:pt modelId="{013EDEEA-38DA-497F-9F09-9B6A6F02A81E}" type="parTrans" cxnId="{2FB70285-E08B-4414-ADE9-25A281F0722F}">
      <dgm:prSet/>
      <dgm:spPr/>
      <dgm:t>
        <a:bodyPr/>
        <a:lstStyle/>
        <a:p>
          <a:endParaRPr lang="en-CA"/>
        </a:p>
      </dgm:t>
    </dgm:pt>
    <dgm:pt modelId="{F84E52C2-13EC-4A55-8016-F791A47AC9DE}" type="sibTrans" cxnId="{2FB70285-E08B-4414-ADE9-25A281F0722F}">
      <dgm:prSet/>
      <dgm:spPr/>
      <dgm:t>
        <a:bodyPr/>
        <a:lstStyle/>
        <a:p>
          <a:endParaRPr lang="en-CA"/>
        </a:p>
      </dgm:t>
    </dgm:pt>
    <dgm:pt modelId="{58DD9923-C074-4DF0-9FDD-D407CF9D9BE6}" type="pres">
      <dgm:prSet presAssocID="{ABF78044-7C3C-400A-A892-B349272EC85C}" presName="compositeShape" presStyleCnt="0">
        <dgm:presLayoutVars>
          <dgm:dir/>
          <dgm:resizeHandles/>
        </dgm:presLayoutVars>
      </dgm:prSet>
      <dgm:spPr/>
    </dgm:pt>
    <dgm:pt modelId="{24AD7BD3-4D73-400B-AD0F-846DABA387E8}" type="pres">
      <dgm:prSet presAssocID="{ABF78044-7C3C-400A-A892-B349272EC85C}" presName="pyramid" presStyleLbl="node1" presStyleIdx="0" presStyleCnt="1"/>
      <dgm:spPr/>
    </dgm:pt>
    <dgm:pt modelId="{6E044215-FE65-4D6A-8AB6-523904FA81B4}" type="pres">
      <dgm:prSet presAssocID="{ABF78044-7C3C-400A-A892-B349272EC85C}" presName="theList" presStyleCnt="0"/>
      <dgm:spPr/>
    </dgm:pt>
    <dgm:pt modelId="{E3846D27-4728-42A0-B5FB-A28E08310701}" type="pres">
      <dgm:prSet presAssocID="{7539F445-FC49-422D-9111-1DA41164230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84BFEA-279C-4AD3-9FFF-30AF534193D1}" type="pres">
      <dgm:prSet presAssocID="{7539F445-FC49-422D-9111-1DA411642307}" presName="aSpace" presStyleCnt="0"/>
      <dgm:spPr/>
    </dgm:pt>
    <dgm:pt modelId="{A52C60AF-3A11-444E-85B7-7CC7FC4AAE5D}" type="pres">
      <dgm:prSet presAssocID="{4A852060-C0FF-47EE-ABC1-C36C2D283B2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3A8F10-2EE7-4900-9A89-EF4E2CC75067}" type="pres">
      <dgm:prSet presAssocID="{4A852060-C0FF-47EE-ABC1-C36C2D283B29}" presName="aSpace" presStyleCnt="0"/>
      <dgm:spPr/>
    </dgm:pt>
    <dgm:pt modelId="{DFA7933B-34C4-4FB6-BEC0-E4BDF16CA836}" type="pres">
      <dgm:prSet presAssocID="{015F64E5-E650-485D-813A-DF841D4FF76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8B219B-6F8B-4680-A13E-1C76A447C6EE}" type="pres">
      <dgm:prSet presAssocID="{015F64E5-E650-485D-813A-DF841D4FF76C}" presName="aSpace" presStyleCnt="0"/>
      <dgm:spPr/>
    </dgm:pt>
  </dgm:ptLst>
  <dgm:cxnLst>
    <dgm:cxn modelId="{70B11FFC-0291-4384-9B97-073A5CF38378}" type="presOf" srcId="{015F64E5-E650-485D-813A-DF841D4FF76C}" destId="{DFA7933B-34C4-4FB6-BEC0-E4BDF16CA836}" srcOrd="0" destOrd="0" presId="urn:microsoft.com/office/officeart/2005/8/layout/pyramid2"/>
    <dgm:cxn modelId="{2FB70285-E08B-4414-ADE9-25A281F0722F}" srcId="{ABF78044-7C3C-400A-A892-B349272EC85C}" destId="{015F64E5-E650-485D-813A-DF841D4FF76C}" srcOrd="2" destOrd="0" parTransId="{013EDEEA-38DA-497F-9F09-9B6A6F02A81E}" sibTransId="{F84E52C2-13EC-4A55-8016-F791A47AC9DE}"/>
    <dgm:cxn modelId="{220F44F3-0D66-471F-9FF7-53A74E32AAC2}" type="presOf" srcId="{ABF78044-7C3C-400A-A892-B349272EC85C}" destId="{58DD9923-C074-4DF0-9FDD-D407CF9D9BE6}" srcOrd="0" destOrd="0" presId="urn:microsoft.com/office/officeart/2005/8/layout/pyramid2"/>
    <dgm:cxn modelId="{A2E6FCDB-6D20-46B5-AED5-4087C07CCBBF}" type="presOf" srcId="{4A852060-C0FF-47EE-ABC1-C36C2D283B29}" destId="{A52C60AF-3A11-444E-85B7-7CC7FC4AAE5D}" srcOrd="0" destOrd="0" presId="urn:microsoft.com/office/officeart/2005/8/layout/pyramid2"/>
    <dgm:cxn modelId="{60D9A27B-5689-4CDF-AB3B-96F7508C719E}" srcId="{ABF78044-7C3C-400A-A892-B349272EC85C}" destId="{4A852060-C0FF-47EE-ABC1-C36C2D283B29}" srcOrd="1" destOrd="0" parTransId="{5789FF6F-0561-4394-9C34-623B435F14FA}" sibTransId="{F665147C-F05A-46E4-978A-C9C392BA93B7}"/>
    <dgm:cxn modelId="{B9E4ABD5-C37C-4EFB-9935-E2EE0F76601C}" srcId="{ABF78044-7C3C-400A-A892-B349272EC85C}" destId="{7539F445-FC49-422D-9111-1DA411642307}" srcOrd="0" destOrd="0" parTransId="{5A7758FA-0A05-4FD6-B242-88B88ED3D248}" sibTransId="{0F5F7353-BB28-4547-8B4D-219A8046EC0A}"/>
    <dgm:cxn modelId="{EF9A284F-A3FE-47E6-9A06-C89915E43C1A}" type="presOf" srcId="{7539F445-FC49-422D-9111-1DA411642307}" destId="{E3846D27-4728-42A0-B5FB-A28E08310701}" srcOrd="0" destOrd="0" presId="urn:microsoft.com/office/officeart/2005/8/layout/pyramid2"/>
    <dgm:cxn modelId="{FA3447B8-C614-41B3-8C9A-216F45F522D3}" type="presParOf" srcId="{58DD9923-C074-4DF0-9FDD-D407CF9D9BE6}" destId="{24AD7BD3-4D73-400B-AD0F-846DABA387E8}" srcOrd="0" destOrd="0" presId="urn:microsoft.com/office/officeart/2005/8/layout/pyramid2"/>
    <dgm:cxn modelId="{7F8EA977-473B-4D7F-9661-42D3D78B7990}" type="presParOf" srcId="{58DD9923-C074-4DF0-9FDD-D407CF9D9BE6}" destId="{6E044215-FE65-4D6A-8AB6-523904FA81B4}" srcOrd="1" destOrd="0" presId="urn:microsoft.com/office/officeart/2005/8/layout/pyramid2"/>
    <dgm:cxn modelId="{86138C7F-FFA6-44D7-B94A-E80886CF8221}" type="presParOf" srcId="{6E044215-FE65-4D6A-8AB6-523904FA81B4}" destId="{E3846D27-4728-42A0-B5FB-A28E08310701}" srcOrd="0" destOrd="0" presId="urn:microsoft.com/office/officeart/2005/8/layout/pyramid2"/>
    <dgm:cxn modelId="{A54196BC-9256-4301-B5DC-8591F157A77D}" type="presParOf" srcId="{6E044215-FE65-4D6A-8AB6-523904FA81B4}" destId="{AA84BFEA-279C-4AD3-9FFF-30AF534193D1}" srcOrd="1" destOrd="0" presId="urn:microsoft.com/office/officeart/2005/8/layout/pyramid2"/>
    <dgm:cxn modelId="{F1DC86F4-499F-415C-B038-2CE41D1F715F}" type="presParOf" srcId="{6E044215-FE65-4D6A-8AB6-523904FA81B4}" destId="{A52C60AF-3A11-444E-85B7-7CC7FC4AAE5D}" srcOrd="2" destOrd="0" presId="urn:microsoft.com/office/officeart/2005/8/layout/pyramid2"/>
    <dgm:cxn modelId="{7833AB7A-E6FF-49CB-AC0A-F82CB8AC1658}" type="presParOf" srcId="{6E044215-FE65-4D6A-8AB6-523904FA81B4}" destId="{253A8F10-2EE7-4900-9A89-EF4E2CC75067}" srcOrd="3" destOrd="0" presId="urn:microsoft.com/office/officeart/2005/8/layout/pyramid2"/>
    <dgm:cxn modelId="{4FB7B627-43A0-40A7-90B7-20E9BE4FC9E4}" type="presParOf" srcId="{6E044215-FE65-4D6A-8AB6-523904FA81B4}" destId="{DFA7933B-34C4-4FB6-BEC0-E4BDF16CA836}" srcOrd="4" destOrd="0" presId="urn:microsoft.com/office/officeart/2005/8/layout/pyramid2"/>
    <dgm:cxn modelId="{B410E6F3-5BC8-4530-B9A0-3899EF885C91}" type="presParOf" srcId="{6E044215-FE65-4D6A-8AB6-523904FA81B4}" destId="{008B219B-6F8B-4680-A13E-1C76A447C6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78044-7C3C-400A-A892-B349272EC85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39F445-FC49-422D-9111-1DA411642307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System</a:t>
          </a:r>
        </a:p>
      </dgm:t>
    </dgm:pt>
    <dgm:pt modelId="{5A7758FA-0A05-4FD6-B242-88B88ED3D248}" type="parTrans" cxnId="{B9E4ABD5-C37C-4EFB-9935-E2EE0F76601C}">
      <dgm:prSet/>
      <dgm:spPr/>
      <dgm:t>
        <a:bodyPr/>
        <a:lstStyle/>
        <a:p>
          <a:endParaRPr lang="en-CA"/>
        </a:p>
      </dgm:t>
    </dgm:pt>
    <dgm:pt modelId="{0F5F7353-BB28-4547-8B4D-219A8046EC0A}" type="sibTrans" cxnId="{B9E4ABD5-C37C-4EFB-9935-E2EE0F76601C}">
      <dgm:prSet/>
      <dgm:spPr/>
      <dgm:t>
        <a:bodyPr/>
        <a:lstStyle/>
        <a:p>
          <a:endParaRPr lang="en-CA"/>
        </a:p>
      </dgm:t>
    </dgm:pt>
    <dgm:pt modelId="{4A852060-C0FF-47EE-ABC1-C36C2D283B29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Experience</a:t>
          </a:r>
        </a:p>
      </dgm:t>
    </dgm:pt>
    <dgm:pt modelId="{5789FF6F-0561-4394-9C34-623B435F14FA}" type="parTrans" cxnId="{60D9A27B-5689-4CDF-AB3B-96F7508C719E}">
      <dgm:prSet/>
      <dgm:spPr/>
      <dgm:t>
        <a:bodyPr/>
        <a:lstStyle/>
        <a:p>
          <a:endParaRPr lang="en-CA"/>
        </a:p>
      </dgm:t>
    </dgm:pt>
    <dgm:pt modelId="{F665147C-F05A-46E4-978A-C9C392BA93B7}" type="sibTrans" cxnId="{60D9A27B-5689-4CDF-AB3B-96F7508C719E}">
      <dgm:prSet/>
      <dgm:spPr/>
      <dgm:t>
        <a:bodyPr/>
        <a:lstStyle/>
        <a:p>
          <a:endParaRPr lang="en-CA"/>
        </a:p>
      </dgm:t>
    </dgm:pt>
    <dgm:pt modelId="{015F64E5-E650-485D-813A-DF841D4FF76C}">
      <dgm:prSet phldrT="[Text]"/>
      <dgm:spPr/>
      <dgm:t>
        <a:bodyPr/>
        <a:lstStyle/>
        <a:p>
          <a:r>
            <a:rPr lang="en-CA" dirty="0">
              <a:latin typeface="Arial Narrow" panose="020B0606020202030204" pitchFamily="34" charset="0"/>
            </a:rPr>
            <a:t>Physical</a:t>
          </a:r>
        </a:p>
      </dgm:t>
    </dgm:pt>
    <dgm:pt modelId="{013EDEEA-38DA-497F-9F09-9B6A6F02A81E}" type="parTrans" cxnId="{2FB70285-E08B-4414-ADE9-25A281F0722F}">
      <dgm:prSet/>
      <dgm:spPr/>
      <dgm:t>
        <a:bodyPr/>
        <a:lstStyle/>
        <a:p>
          <a:endParaRPr lang="en-CA"/>
        </a:p>
      </dgm:t>
    </dgm:pt>
    <dgm:pt modelId="{F84E52C2-13EC-4A55-8016-F791A47AC9DE}" type="sibTrans" cxnId="{2FB70285-E08B-4414-ADE9-25A281F0722F}">
      <dgm:prSet/>
      <dgm:spPr/>
      <dgm:t>
        <a:bodyPr/>
        <a:lstStyle/>
        <a:p>
          <a:endParaRPr lang="en-CA"/>
        </a:p>
      </dgm:t>
    </dgm:pt>
    <dgm:pt modelId="{58DD9923-C074-4DF0-9FDD-D407CF9D9BE6}" type="pres">
      <dgm:prSet presAssocID="{ABF78044-7C3C-400A-A892-B349272EC85C}" presName="compositeShape" presStyleCnt="0">
        <dgm:presLayoutVars>
          <dgm:dir/>
          <dgm:resizeHandles/>
        </dgm:presLayoutVars>
      </dgm:prSet>
      <dgm:spPr/>
    </dgm:pt>
    <dgm:pt modelId="{24AD7BD3-4D73-400B-AD0F-846DABA387E8}" type="pres">
      <dgm:prSet presAssocID="{ABF78044-7C3C-400A-A892-B349272EC85C}" presName="pyramid" presStyleLbl="node1" presStyleIdx="0" presStyleCnt="1"/>
      <dgm:spPr/>
    </dgm:pt>
    <dgm:pt modelId="{6E044215-FE65-4D6A-8AB6-523904FA81B4}" type="pres">
      <dgm:prSet presAssocID="{ABF78044-7C3C-400A-A892-B349272EC85C}" presName="theList" presStyleCnt="0"/>
      <dgm:spPr/>
    </dgm:pt>
    <dgm:pt modelId="{E3846D27-4728-42A0-B5FB-A28E08310701}" type="pres">
      <dgm:prSet presAssocID="{7539F445-FC49-422D-9111-1DA41164230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84BFEA-279C-4AD3-9FFF-30AF534193D1}" type="pres">
      <dgm:prSet presAssocID="{7539F445-FC49-422D-9111-1DA411642307}" presName="aSpace" presStyleCnt="0"/>
      <dgm:spPr/>
    </dgm:pt>
    <dgm:pt modelId="{A52C60AF-3A11-444E-85B7-7CC7FC4AAE5D}" type="pres">
      <dgm:prSet presAssocID="{4A852060-C0FF-47EE-ABC1-C36C2D283B2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3A8F10-2EE7-4900-9A89-EF4E2CC75067}" type="pres">
      <dgm:prSet presAssocID="{4A852060-C0FF-47EE-ABC1-C36C2D283B29}" presName="aSpace" presStyleCnt="0"/>
      <dgm:spPr/>
    </dgm:pt>
    <dgm:pt modelId="{DFA7933B-34C4-4FB6-BEC0-E4BDF16CA836}" type="pres">
      <dgm:prSet presAssocID="{015F64E5-E650-485D-813A-DF841D4FF76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8B219B-6F8B-4680-A13E-1C76A447C6EE}" type="pres">
      <dgm:prSet presAssocID="{015F64E5-E650-485D-813A-DF841D4FF76C}" presName="aSpace" presStyleCnt="0"/>
      <dgm:spPr/>
    </dgm:pt>
  </dgm:ptLst>
  <dgm:cxnLst>
    <dgm:cxn modelId="{B9E4ABD5-C37C-4EFB-9935-E2EE0F76601C}" srcId="{ABF78044-7C3C-400A-A892-B349272EC85C}" destId="{7539F445-FC49-422D-9111-1DA411642307}" srcOrd="0" destOrd="0" parTransId="{5A7758FA-0A05-4FD6-B242-88B88ED3D248}" sibTransId="{0F5F7353-BB28-4547-8B4D-219A8046EC0A}"/>
    <dgm:cxn modelId="{50DBA1AD-A51F-44EA-BB56-7AF7A35FA2B6}" type="presOf" srcId="{7539F445-FC49-422D-9111-1DA411642307}" destId="{E3846D27-4728-42A0-B5FB-A28E08310701}" srcOrd="0" destOrd="0" presId="urn:microsoft.com/office/officeart/2005/8/layout/pyramid2"/>
    <dgm:cxn modelId="{3AAEF6FC-3701-4192-A0A7-286B8584BD5F}" type="presOf" srcId="{ABF78044-7C3C-400A-A892-B349272EC85C}" destId="{58DD9923-C074-4DF0-9FDD-D407CF9D9BE6}" srcOrd="0" destOrd="0" presId="urn:microsoft.com/office/officeart/2005/8/layout/pyramid2"/>
    <dgm:cxn modelId="{2FB70285-E08B-4414-ADE9-25A281F0722F}" srcId="{ABF78044-7C3C-400A-A892-B349272EC85C}" destId="{015F64E5-E650-485D-813A-DF841D4FF76C}" srcOrd="2" destOrd="0" parTransId="{013EDEEA-38DA-497F-9F09-9B6A6F02A81E}" sibTransId="{F84E52C2-13EC-4A55-8016-F791A47AC9DE}"/>
    <dgm:cxn modelId="{DF87FD56-9951-4DA7-995E-CF985B63CCE6}" type="presOf" srcId="{015F64E5-E650-485D-813A-DF841D4FF76C}" destId="{DFA7933B-34C4-4FB6-BEC0-E4BDF16CA836}" srcOrd="0" destOrd="0" presId="urn:microsoft.com/office/officeart/2005/8/layout/pyramid2"/>
    <dgm:cxn modelId="{60D9A27B-5689-4CDF-AB3B-96F7508C719E}" srcId="{ABF78044-7C3C-400A-A892-B349272EC85C}" destId="{4A852060-C0FF-47EE-ABC1-C36C2D283B29}" srcOrd="1" destOrd="0" parTransId="{5789FF6F-0561-4394-9C34-623B435F14FA}" sibTransId="{F665147C-F05A-46E4-978A-C9C392BA93B7}"/>
    <dgm:cxn modelId="{29D709DC-73DC-48EB-BFE6-54518D8543E7}" type="presOf" srcId="{4A852060-C0FF-47EE-ABC1-C36C2D283B29}" destId="{A52C60AF-3A11-444E-85B7-7CC7FC4AAE5D}" srcOrd="0" destOrd="0" presId="urn:microsoft.com/office/officeart/2005/8/layout/pyramid2"/>
    <dgm:cxn modelId="{03F57C0B-4D28-436D-85A6-F944217F10CE}" type="presParOf" srcId="{58DD9923-C074-4DF0-9FDD-D407CF9D9BE6}" destId="{24AD7BD3-4D73-400B-AD0F-846DABA387E8}" srcOrd="0" destOrd="0" presId="urn:microsoft.com/office/officeart/2005/8/layout/pyramid2"/>
    <dgm:cxn modelId="{2583F938-53C7-4A56-8723-BC8BDF7AFD32}" type="presParOf" srcId="{58DD9923-C074-4DF0-9FDD-D407CF9D9BE6}" destId="{6E044215-FE65-4D6A-8AB6-523904FA81B4}" srcOrd="1" destOrd="0" presId="urn:microsoft.com/office/officeart/2005/8/layout/pyramid2"/>
    <dgm:cxn modelId="{8E06A8AB-CFEC-43ED-8EE1-42DC8FD99F57}" type="presParOf" srcId="{6E044215-FE65-4D6A-8AB6-523904FA81B4}" destId="{E3846D27-4728-42A0-B5FB-A28E08310701}" srcOrd="0" destOrd="0" presId="urn:microsoft.com/office/officeart/2005/8/layout/pyramid2"/>
    <dgm:cxn modelId="{212116E4-78E8-4B6F-9F57-AF8C8596A982}" type="presParOf" srcId="{6E044215-FE65-4D6A-8AB6-523904FA81B4}" destId="{AA84BFEA-279C-4AD3-9FFF-30AF534193D1}" srcOrd="1" destOrd="0" presId="urn:microsoft.com/office/officeart/2005/8/layout/pyramid2"/>
    <dgm:cxn modelId="{FEA84F0A-5E09-40BF-A91B-8EC754257B67}" type="presParOf" srcId="{6E044215-FE65-4D6A-8AB6-523904FA81B4}" destId="{A52C60AF-3A11-444E-85B7-7CC7FC4AAE5D}" srcOrd="2" destOrd="0" presId="urn:microsoft.com/office/officeart/2005/8/layout/pyramid2"/>
    <dgm:cxn modelId="{18B6AA76-6EB0-42FA-9401-88ECDB141EA7}" type="presParOf" srcId="{6E044215-FE65-4D6A-8AB6-523904FA81B4}" destId="{253A8F10-2EE7-4900-9A89-EF4E2CC75067}" srcOrd="3" destOrd="0" presId="urn:microsoft.com/office/officeart/2005/8/layout/pyramid2"/>
    <dgm:cxn modelId="{CE32AE4D-F692-4456-ADE2-D82EDD320CE4}" type="presParOf" srcId="{6E044215-FE65-4D6A-8AB6-523904FA81B4}" destId="{DFA7933B-34C4-4FB6-BEC0-E4BDF16CA836}" srcOrd="4" destOrd="0" presId="urn:microsoft.com/office/officeart/2005/8/layout/pyramid2"/>
    <dgm:cxn modelId="{042CFDF9-A0E6-45DF-B795-0CFAF35AE09D}" type="presParOf" srcId="{6E044215-FE65-4D6A-8AB6-523904FA81B4}" destId="{008B219B-6F8B-4680-A13E-1C76A447C6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7BD3-4D73-400B-AD0F-846DABA387E8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46D27-4728-42A0-B5FB-A28E08310701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System</a:t>
          </a:r>
        </a:p>
      </dsp:txBody>
      <dsp:txXfrm>
        <a:off x="3720215" y="607393"/>
        <a:ext cx="3396901" cy="1157468"/>
      </dsp:txXfrm>
    </dsp:sp>
    <dsp:sp modelId="{A52C60AF-3A11-444E-85B7-7CC7FC4AAE5D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Experience</a:t>
          </a:r>
        </a:p>
      </dsp:txBody>
      <dsp:txXfrm>
        <a:off x="3720215" y="2050430"/>
        <a:ext cx="3396901" cy="1157468"/>
      </dsp:txXfrm>
    </dsp:sp>
    <dsp:sp modelId="{DFA7933B-34C4-4FB6-BEC0-E4BDF16CA836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Physical</a:t>
          </a:r>
        </a:p>
      </dsp:txBody>
      <dsp:txXfrm>
        <a:off x="3720215" y="3493468"/>
        <a:ext cx="3396901" cy="115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7BD3-4D73-400B-AD0F-846DABA387E8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46D27-4728-42A0-B5FB-A28E08310701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System</a:t>
          </a:r>
        </a:p>
      </dsp:txBody>
      <dsp:txXfrm>
        <a:off x="3720215" y="607393"/>
        <a:ext cx="3396901" cy="1157468"/>
      </dsp:txXfrm>
    </dsp:sp>
    <dsp:sp modelId="{A52C60AF-3A11-444E-85B7-7CC7FC4AAE5D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Experience</a:t>
          </a:r>
        </a:p>
      </dsp:txBody>
      <dsp:txXfrm>
        <a:off x="3720215" y="2050430"/>
        <a:ext cx="3396901" cy="1157468"/>
      </dsp:txXfrm>
    </dsp:sp>
    <dsp:sp modelId="{DFA7933B-34C4-4FB6-BEC0-E4BDF16CA836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5300" kern="1200" dirty="0">
              <a:latin typeface="Arial Narrow" panose="020B0606020202030204" pitchFamily="34" charset="0"/>
            </a:rPr>
            <a:t>Physical</a:t>
          </a:r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0E9D-8F7B-4E8B-8A64-746808BCCA00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9D12-86DF-4267-8B29-7651AC4CEF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6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1/9/2014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28F9E-A4AA-4F03-9491-F0509454D9D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6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our people research methodologies and multi competence teams, we work with our partners to understand the current and future ecosystems across stakeholders to co-create the future.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7584A-CF82-4BD1-8684-837F5EC9B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our people research methodologies and multi competence teams, we work with our partners to understand the current and future ecosystems across stakeholders to co-create the future.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7584A-CF82-4BD1-8684-837F5EC9B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Emotional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baseline="0" dirty="0"/>
              <a:t> </a:t>
            </a:r>
            <a:r>
              <a:rPr lang="nl-NL" dirty="0" err="1"/>
              <a:t>ourselves</a:t>
            </a:r>
            <a:r>
              <a:rPr lang="nl-NL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753D9-A36E-47C6-B4D0-CC4D99D692E9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1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97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75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917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631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38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5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46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91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2752" y="219457"/>
            <a:ext cx="10847917" cy="9313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12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Click to add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73100" y="1623486"/>
            <a:ext cx="10847917" cy="4614333"/>
          </a:xfrm>
          <a:prstGeom prst="rect">
            <a:avLst/>
          </a:prstGeom>
        </p:spPr>
        <p:txBody>
          <a:bodyPr lIns="0" tIns="0" rIns="0" bIns="0" spcCol="385658"/>
          <a:lstStyle>
            <a:lvl1pPr marL="215923" indent="-215923">
              <a:lnSpc>
                <a:spcPts val="2160"/>
              </a:lnSpc>
              <a:spcBef>
                <a:spcPts val="0"/>
              </a:spcBef>
              <a:defRPr sz="1733"/>
            </a:lvl1pPr>
            <a:lvl2pPr marL="431847" indent="-179936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600"/>
            </a:lvl2pPr>
            <a:lvl3pPr marL="575794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3pPr>
            <a:lvl4pPr marL="791718" indent="-214249">
              <a:lnSpc>
                <a:spcPts val="216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1333"/>
            </a:lvl4pPr>
            <a:lvl5pPr marL="935665" indent="-143948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33"/>
            </a:lvl5pPr>
            <a:lvl6pPr marL="1542595" indent="-272097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6pPr>
            <a:lvl7pPr marL="1799692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7pPr>
            <a:lvl8pPr marL="2056793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8pPr>
            <a:lvl9pPr marL="2313891" indent="-257099">
              <a:spcBef>
                <a:spcPts val="0"/>
              </a:spcBef>
              <a:buFont typeface="Calibri" panose="020F0502020204030204" pitchFamily="34" charset="0"/>
              <a:buChar char="─"/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5962686" y="6485813"/>
            <a:ext cx="266631" cy="200267"/>
          </a:xfrm>
        </p:spPr>
        <p:txBody>
          <a:bodyPr/>
          <a:lstStyle/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4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2752" y="219456"/>
            <a:ext cx="10753195" cy="100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9668" y="1557339"/>
            <a:ext cx="10752667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5926034" y="6484455"/>
            <a:ext cx="266631" cy="200267"/>
          </a:xfrm>
        </p:spPr>
        <p:txBody>
          <a:bodyPr/>
          <a:lstStyle/>
          <a:p>
            <a:fld id="{793332C0-45F3-49F7-8962-3AD7701CB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26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12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34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13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38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2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3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727F-5908-419D-835F-E945B7A68FA6}" type="datetimeFigureOut">
              <a:rPr lang="en-CA" smtClean="0"/>
              <a:t>14/05/2017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6084AC-2750-4E33-A29D-0ADC1E06C6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9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5" r:id="rId17"/>
    <p:sldLayoutId id="214748369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16.jpe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  <a:latin typeface="Arial Narrow" panose="020B0606020202030204" pitchFamily="34" charset="0"/>
              </a:rPr>
              <a:t>Capitalizing on Trends in Healthcare Transformation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Sue Owen</a:t>
            </a:r>
          </a:p>
          <a:p>
            <a:r>
              <a:rPr lang="en-CA" dirty="0">
                <a:latin typeface="Arial Narrow" panose="020B0606020202030204" pitchFamily="34" charset="0"/>
              </a:rPr>
              <a:t>Principal, Healthcare Transformation Services, Philips Canada</a:t>
            </a:r>
          </a:p>
          <a:p>
            <a:r>
              <a:rPr lang="en-CA" dirty="0">
                <a:latin typeface="Arial Narrow" panose="020B0606020202030204" pitchFamily="34" charset="0"/>
              </a:rPr>
              <a:t>Chair, National Board of Directors, Canadian College of Health Leaders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32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1. Smart Hospitals  - Organizing Principles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17834"/>
            <a:ext cx="9288599" cy="46235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Deliberate approach to integrated “smartness”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Interoperability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Automation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Technology enables ‘patients as the co-producer of care’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“Smart” Workflows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 Mobility – particularly from Hospital to 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High reliability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Connectivity through single device/real time tracking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Name badge as an interoperable tool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Fully integrated electronic health record </a:t>
            </a:r>
            <a:endParaRPr lang="en-CA" sz="20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 smtClean="0">
                <a:latin typeface="Arial Narrow" panose="020B0606020202030204" pitchFamily="34" charset="0"/>
              </a:rPr>
              <a:t>Strong risk management to support data privacy and integrity</a:t>
            </a:r>
            <a:endParaRPr lang="en-CA" sz="2000" dirty="0">
              <a:latin typeface="Arial Narrow" panose="020B0606020202030204" pitchFamily="34" charset="0"/>
            </a:endParaRPr>
          </a:p>
          <a:p>
            <a:endParaRPr lang="en-CA" dirty="0">
              <a:latin typeface="Arial Narrow" panose="020B0606020202030204" pitchFamily="34" charset="0"/>
            </a:endParaRPr>
          </a:p>
          <a:p>
            <a:endParaRPr lang="en-CA" dirty="0">
              <a:latin typeface="Arial Narrow" panose="020B0606020202030204" pitchFamily="34" charset="0"/>
            </a:endParaRPr>
          </a:p>
          <a:p>
            <a:endParaRPr lang="en-CA" i="1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90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Smart Hospitals  -  Buildings Designed for the Human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87255"/>
            <a:ext cx="9288599" cy="41109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“Smart Hospitals for the ‘People Business’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Intuitive Wayfinding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Compact Vertical Design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Use of Natural Light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Use of ‘scenic views’ as a caregiver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“Wellness” is part of the building texture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Planning for “tomorrow’s care today”….differently</a:t>
            </a:r>
          </a:p>
          <a:p>
            <a:endParaRPr lang="en-CA" dirty="0">
              <a:latin typeface="Arial Narrow" panose="020B0606020202030204" pitchFamily="34" charset="0"/>
            </a:endParaRPr>
          </a:p>
          <a:p>
            <a:endParaRPr lang="en-CA" i="1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29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684"/>
            <a:ext cx="10515600" cy="6731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Evolving the Human Experience Alongside the Physical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86319" y="2003461"/>
            <a:ext cx="9534418" cy="30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753" y="5671082"/>
            <a:ext cx="132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Focus on Role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5034" y="2075196"/>
            <a:ext cx="13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Strategic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74333" y="2955679"/>
            <a:ext cx="9534418" cy="30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86319" y="4068185"/>
            <a:ext cx="9534418" cy="30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6319" y="5534560"/>
            <a:ext cx="9534418" cy="30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5358" y="3067363"/>
            <a:ext cx="132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Lagging indicators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358" y="4151587"/>
            <a:ext cx="1325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Planning by staff informed by patient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6522" y="2062593"/>
            <a:ext cx="132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Reactive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5034" y="3042463"/>
            <a:ext cx="132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Leading indicators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0378" y="4164386"/>
            <a:ext cx="132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Arial Narrow" panose="020B0606020202030204" pitchFamily="34" charset="0"/>
              </a:rPr>
              <a:t>Planning with the patient at the centre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0378" y="5647759"/>
            <a:ext cx="132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Focus on Purpose 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1952090" y="1589686"/>
            <a:ext cx="523982" cy="6637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606193" y="953525"/>
            <a:ext cx="1325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 monospaced for SAP" panose="020B0609020202030204" pitchFamily="49" charset="0"/>
              </a:rPr>
              <a:t>Current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82693" y="960070"/>
            <a:ext cx="1325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Future</a:t>
            </a:r>
          </a:p>
        </p:txBody>
      </p:sp>
      <p:sp>
        <p:nvSpPr>
          <p:cNvPr id="20" name="Isosceles Triangle 19"/>
          <p:cNvSpPr/>
          <p:nvPr/>
        </p:nvSpPr>
        <p:spPr>
          <a:xfrm>
            <a:off x="8921394" y="1656548"/>
            <a:ext cx="523982" cy="663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/>
          <p:cNvSpPr/>
          <p:nvPr/>
        </p:nvSpPr>
        <p:spPr>
          <a:xfrm>
            <a:off x="1952090" y="2628421"/>
            <a:ext cx="523982" cy="6637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Isosceles Triangle 21"/>
          <p:cNvSpPr/>
          <p:nvPr/>
        </p:nvSpPr>
        <p:spPr>
          <a:xfrm>
            <a:off x="8920538" y="2658758"/>
            <a:ext cx="523982" cy="663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Isosceles Triangle 22"/>
          <p:cNvSpPr/>
          <p:nvPr/>
        </p:nvSpPr>
        <p:spPr>
          <a:xfrm>
            <a:off x="8920538" y="3746357"/>
            <a:ext cx="523982" cy="663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Isosceles Triangle 23"/>
          <p:cNvSpPr/>
          <p:nvPr/>
        </p:nvSpPr>
        <p:spPr>
          <a:xfrm>
            <a:off x="8882867" y="5141789"/>
            <a:ext cx="523982" cy="6637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Isosceles Triangle 25"/>
          <p:cNvSpPr/>
          <p:nvPr/>
        </p:nvSpPr>
        <p:spPr>
          <a:xfrm>
            <a:off x="2006885" y="3775969"/>
            <a:ext cx="523982" cy="6637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Isosceles Triangle 26"/>
          <p:cNvSpPr/>
          <p:nvPr/>
        </p:nvSpPr>
        <p:spPr>
          <a:xfrm>
            <a:off x="1952090" y="5154247"/>
            <a:ext cx="523982" cy="663700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0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06" y="134112"/>
            <a:ext cx="8596668" cy="74371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2. Application of Design Thinking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06" y="914183"/>
            <a:ext cx="8596668" cy="3880773"/>
          </a:xfrm>
        </p:spPr>
        <p:txBody>
          <a:bodyPr/>
          <a:lstStyle/>
          <a:p>
            <a:r>
              <a:rPr lang="en-CA" dirty="0">
                <a:latin typeface="Arial Narrow" panose="020B0606020202030204" pitchFamily="34" charset="0"/>
              </a:rPr>
              <a:t>Application of </a:t>
            </a:r>
            <a:r>
              <a:rPr lang="en-CA" b="1" dirty="0">
                <a:latin typeface="Arial Narrow" panose="020B0606020202030204" pitchFamily="34" charset="0"/>
              </a:rPr>
              <a:t>Design Thinking </a:t>
            </a:r>
            <a:r>
              <a:rPr lang="en-CA" dirty="0">
                <a:latin typeface="Arial Narrow" panose="020B0606020202030204" pitchFamily="34" charset="0"/>
              </a:rPr>
              <a:t>into all aspects of health care…not just building design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017449" y="1777018"/>
            <a:ext cx="2231136" cy="3849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“Traditional” Design</a:t>
            </a:r>
          </a:p>
          <a:p>
            <a:pPr algn="ctr"/>
            <a:endParaRPr lang="en-C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rial Narrow" panose="020B0606020202030204" pitchFamily="34" charset="0"/>
              </a:rPr>
              <a:t>Bricks and Mortar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rial Narrow" panose="020B0606020202030204" pitchFamily="34" charset="0"/>
              </a:rPr>
              <a:t>Quantifiable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rial Narrow" panose="020B0606020202030204" pitchFamily="34" charset="0"/>
              </a:rPr>
              <a:t>Applied at specific points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chemeClr val="tx1"/>
                </a:solidFill>
                <a:latin typeface="Arial Narrow" panose="020B0606020202030204" pitchFamily="34" charset="0"/>
              </a:rPr>
              <a:t>“Traditional” methods of inquiry: surveys, interviews, </a:t>
            </a:r>
            <a:r>
              <a:rPr lang="en-CA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etc</a:t>
            </a:r>
            <a:endParaRPr lang="en-CA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36906" y="2906503"/>
            <a:ext cx="2380488" cy="3849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Design at the “Centre of the Enterprise”</a:t>
            </a:r>
          </a:p>
          <a:p>
            <a:pPr algn="ctr"/>
            <a:endParaRPr lang="en-CA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chemeClr val="tx1"/>
                </a:solidFill>
                <a:latin typeface="Arial Narrow" panose="020B0606020202030204" pitchFamily="34" charset="0"/>
              </a:rPr>
              <a:t>Focus on User Experience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chemeClr val="tx1"/>
                </a:solidFill>
                <a:latin typeface="Arial Narrow" panose="020B0606020202030204" pitchFamily="34" charset="0"/>
              </a:rPr>
              <a:t>Emotional Response to environments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chemeClr val="tx1"/>
                </a:solidFill>
                <a:latin typeface="Arial Narrow" panose="020B0606020202030204" pitchFamily="34" charset="0"/>
              </a:rPr>
              <a:t>Use of Design “Artefacts” to explore, define and communicate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dirty="0">
                <a:solidFill>
                  <a:schemeClr val="tx1"/>
                </a:solidFill>
                <a:latin typeface="Arial Narrow" panose="020B0606020202030204" pitchFamily="34" charset="0"/>
              </a:rPr>
              <a:t>“Co-Create” the experience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3597359" y="3236360"/>
            <a:ext cx="1921267" cy="757212"/>
          </a:xfrm>
          <a:prstGeom prst="strip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6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06" y="134112"/>
            <a:ext cx="8596668" cy="74371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Design Thinking – 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06" y="914183"/>
            <a:ext cx="8596668" cy="3880773"/>
          </a:xfrm>
        </p:spPr>
        <p:txBody>
          <a:bodyPr/>
          <a:lstStyle/>
          <a:p>
            <a:r>
              <a:rPr lang="en-CA" dirty="0">
                <a:latin typeface="Arial Narrow" panose="020B0606020202030204" pitchFamily="34" charset="0"/>
              </a:rPr>
              <a:t>Application of </a:t>
            </a:r>
            <a:r>
              <a:rPr lang="en-CA" b="1" dirty="0">
                <a:latin typeface="Arial Narrow" panose="020B0606020202030204" pitchFamily="34" charset="0"/>
              </a:rPr>
              <a:t>Design Thinking </a:t>
            </a:r>
            <a:r>
              <a:rPr lang="en-CA" dirty="0">
                <a:latin typeface="Arial Narrow" panose="020B0606020202030204" pitchFamily="34" charset="0"/>
              </a:rPr>
              <a:t>into all aspects of health care…not just building design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644635"/>
              </p:ext>
            </p:extLst>
          </p:nvPr>
        </p:nvGraphicFramePr>
        <p:xfrm>
          <a:off x="132308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411020" y="4794956"/>
            <a:ext cx="3308279" cy="0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8018" y="3318553"/>
            <a:ext cx="1888758" cy="25148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90582" y="5222921"/>
            <a:ext cx="170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 Narrow" panose="020B0606020202030204" pitchFamily="34" charset="0"/>
              </a:rPr>
              <a:t>Local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6432" y="3905210"/>
            <a:ext cx="17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Ecosystem Change</a:t>
            </a:r>
          </a:p>
        </p:txBody>
      </p:sp>
    </p:spTree>
    <p:extLst>
      <p:ext uri="{BB962C8B-B14F-4D97-AF65-F5344CB8AC3E}">
        <p14:creationId xmlns:p14="http://schemas.microsoft.com/office/powerpoint/2010/main" val="277893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06" y="134112"/>
            <a:ext cx="8596668" cy="74371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Design Thinking – 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06" y="914183"/>
            <a:ext cx="8596668" cy="3880773"/>
          </a:xfrm>
        </p:spPr>
        <p:txBody>
          <a:bodyPr/>
          <a:lstStyle/>
          <a:p>
            <a:r>
              <a:rPr lang="en-CA" dirty="0">
                <a:latin typeface="Arial Narrow" panose="020B0606020202030204" pitchFamily="34" charset="0"/>
              </a:rPr>
              <a:t>Application of </a:t>
            </a:r>
            <a:r>
              <a:rPr lang="en-CA" b="1" dirty="0">
                <a:latin typeface="Arial Narrow" panose="020B0606020202030204" pitchFamily="34" charset="0"/>
              </a:rPr>
              <a:t>Design Thinking </a:t>
            </a:r>
            <a:r>
              <a:rPr lang="en-CA" dirty="0">
                <a:latin typeface="Arial Narrow" panose="020B0606020202030204" pitchFamily="34" charset="0"/>
              </a:rPr>
              <a:t>into all aspects of health care…not just building design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644635"/>
              </p:ext>
            </p:extLst>
          </p:nvPr>
        </p:nvGraphicFramePr>
        <p:xfrm>
          <a:off x="132308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411020" y="4794956"/>
            <a:ext cx="3308279" cy="0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8018" y="3318553"/>
            <a:ext cx="1888758" cy="25148"/>
          </a:xfrm>
          <a:prstGeom prst="line">
            <a:avLst/>
          </a:prstGeom>
          <a:ln w="349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90582" y="5222921"/>
            <a:ext cx="170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Arial Narrow" panose="020B0606020202030204" pitchFamily="34" charset="0"/>
              </a:rPr>
              <a:t>Local 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6432" y="3905210"/>
            <a:ext cx="170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Ecosystem Change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033516" y="3318553"/>
            <a:ext cx="1624084" cy="5866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989929" y="3941571"/>
            <a:ext cx="1667674" cy="31982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505338" y="2647814"/>
            <a:ext cx="1152265" cy="12715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99448" y="2190807"/>
            <a:ext cx="2184522" cy="620991"/>
            <a:chOff x="3657599" y="544777"/>
            <a:chExt cx="3522133" cy="1282700"/>
          </a:xfrm>
        </p:grpSpPr>
        <p:sp>
          <p:nvSpPr>
            <p:cNvPr id="22" name="Rounded Rectangle 21"/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>
                  <a:latin typeface="Arial Narrow" panose="020B0606020202030204" pitchFamily="34" charset="0"/>
                </a:rPr>
                <a:t>Empathy Maps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0822" y="2946175"/>
            <a:ext cx="2184522" cy="620991"/>
            <a:chOff x="3657599" y="544777"/>
            <a:chExt cx="3522133" cy="1282700"/>
          </a:xfrm>
        </p:grpSpPr>
        <p:sp>
          <p:nvSpPr>
            <p:cNvPr id="27" name="Rounded Rectangle 26"/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>
                  <a:latin typeface="Arial Narrow" panose="020B0606020202030204" pitchFamily="34" charset="0"/>
                </a:rPr>
                <a:t>Experience  Maps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8651" y="3983994"/>
            <a:ext cx="2184522" cy="620991"/>
            <a:chOff x="3657599" y="544777"/>
            <a:chExt cx="3522133" cy="1282700"/>
          </a:xfrm>
        </p:grpSpPr>
        <p:sp>
          <p:nvSpPr>
            <p:cNvPr id="31" name="Rounded Rectangle 30"/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400" kern="1200" dirty="0">
                  <a:latin typeface="Arial Narrow" panose="020B0606020202030204" pitchFamily="34" charset="0"/>
                </a:rPr>
                <a:t>Prototypes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1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What are the advantages of this approach? </a:t>
            </a:r>
            <a:b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77334" y="1654139"/>
            <a:ext cx="8596668" cy="4387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800" dirty="0">
                <a:latin typeface="Arial Narrow" panose="020B0606020202030204" pitchFamily="34" charset="0"/>
              </a:rPr>
              <a:t>Starting with the end in mind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>
                <a:latin typeface="Arial Narrow" panose="020B0606020202030204" pitchFamily="34" charset="0"/>
              </a:rPr>
              <a:t>Designed “for” and “by” the patients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2800" dirty="0">
                <a:latin typeface="Arial Narrow" panose="020B0606020202030204" pitchFamily="34" charset="0"/>
              </a:rPr>
              <a:t>Design from patients’ true perspective vs staff interpretation of patient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237759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4296" y="789140"/>
            <a:ext cx="10409129" cy="583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864296" y="789140"/>
            <a:ext cx="10409129" cy="48746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295" y="789139"/>
            <a:ext cx="10409130" cy="48746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4296" y="5663821"/>
            <a:ext cx="10409129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3507" y="800354"/>
            <a:ext cx="44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does the patient think and feel?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5853" y="5663821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are the pains?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2720" y="5702332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are the gains?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4294" y="3013676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does the patient hear?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3644" y="3013676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does the patient see?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3506" y="5120195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does the patient say and do? 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1221" y="-18181"/>
            <a:ext cx="10515600" cy="818535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Sample Empathy Map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9348" y="1592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Evolution away from aesthetic to emotional experience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005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2550"/>
            <a:ext cx="8596668" cy="1320800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Sample Patient Experience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media-cache-ec0.pinimg.com/736x/6b/e1/0f/6be10f7709064bfd2a94e414fdcacd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5" y="1146412"/>
            <a:ext cx="10135749" cy="52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44345" y="6158441"/>
            <a:ext cx="206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Arial Narrow" panose="020B0606020202030204" pitchFamily="34" charset="0"/>
              </a:rPr>
              <a:t>Source: Google images/pinterest.com</a:t>
            </a:r>
          </a:p>
        </p:txBody>
      </p:sp>
    </p:spTree>
    <p:extLst>
      <p:ext uri="{BB962C8B-B14F-4D97-AF65-F5344CB8AC3E}">
        <p14:creationId xmlns:p14="http://schemas.microsoft.com/office/powerpoint/2010/main" val="252337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304309" y="1764263"/>
            <a:ext cx="0" cy="3991803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297890" y="4205293"/>
            <a:ext cx="722549" cy="1556667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74591" y="1773322"/>
            <a:ext cx="722549" cy="3976383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4771" y="4802448"/>
            <a:ext cx="748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Healthy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3781" y="5056303"/>
            <a:ext cx="129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Maternal and 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infant health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2253" y="3944906"/>
            <a:ext cx="82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Acutely ill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25577" y="2595734"/>
            <a:ext cx="147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 conditions, normal function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13372" y="4036494"/>
            <a:ext cx="11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period of decline before dying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86146" y="4905922"/>
            <a:ext cx="125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Stable with serious disability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82752" y="219456"/>
            <a:ext cx="11046793" cy="1005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latin typeface="Arial Narrow" panose="020B0606020202030204" pitchFamily="34" charset="0"/>
                <a:ea typeface="+mn-ea"/>
                <a:cs typeface="+mn-cs"/>
              </a:rPr>
              <a:t>Application of Bridges to Health </a:t>
            </a:r>
          </a:p>
          <a:p>
            <a:pPr algn="l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667" i="1" dirty="0">
                <a:solidFill>
                  <a:schemeClr val="accent1"/>
                </a:solidFill>
                <a:latin typeface="Arial Narrow" panose="020B0606020202030204" pitchFamily="34" charset="0"/>
                <a:ea typeface="+mn-ea"/>
                <a:cs typeface="+mn-cs"/>
              </a:rPr>
              <a:t>Understanding the Total Needs of Patients and Families</a:t>
            </a:r>
          </a:p>
          <a:p>
            <a:pPr algn="l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8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3241" y="602094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Adapted from the “Bridges to Health” model by </a:t>
            </a:r>
            <a:r>
              <a:rPr lang="en-US" sz="1200" dirty="0">
                <a:solidFill>
                  <a:prstClr val="black"/>
                </a:solidFill>
              </a:rPr>
              <a:t>Lynn J, et al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018658" y="3591610"/>
            <a:ext cx="37413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Size of the population cohorts (in millions)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7611755" y="3713532"/>
            <a:ext cx="37413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/>
            </a:lvl1pPr>
          </a:lstStyle>
          <a:p>
            <a:r>
              <a:rPr lang="en-US" sz="1400" dirty="0"/>
              <a:t>Cost of the Population (in Billion Dollars)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9014457" y="1787172"/>
            <a:ext cx="0" cy="3991803"/>
          </a:xfrm>
          <a:prstGeom prst="line">
            <a:avLst/>
          </a:prstGeom>
          <a:ln w="57150">
            <a:solidFill>
              <a:srgbClr val="73C8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418678" y="5083500"/>
            <a:ext cx="710055" cy="654605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3417" y="4103504"/>
            <a:ext cx="731520" cy="731520"/>
          </a:xfrm>
          <a:prstGeom prst="rect">
            <a:avLst/>
          </a:prstGeom>
        </p:spPr>
      </p:pic>
      <p:sp>
        <p:nvSpPr>
          <p:cNvPr id="55" name="Oval 54"/>
          <p:cNvSpPr>
            <a:spLocks noChangeAspect="1"/>
          </p:cNvSpPr>
          <p:nvPr/>
        </p:nvSpPr>
        <p:spPr>
          <a:xfrm>
            <a:off x="4274897" y="1832611"/>
            <a:ext cx="731520" cy="73152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489" y="3349619"/>
            <a:ext cx="731520" cy="7315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888" y="4225799"/>
            <a:ext cx="731520" cy="7315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41" y="4205465"/>
            <a:ext cx="731520" cy="7315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59955" y="5103974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955" y="4570731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59955" y="4070667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59955" y="3568415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59955" y="3097374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59955" y="2564131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59955" y="2064067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140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9955" y="1561815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160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377079" y="4191055"/>
            <a:ext cx="722549" cy="1556667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359385" y="3238955"/>
            <a:ext cx="731520" cy="73152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25835" y="5524284"/>
            <a:ext cx="722549" cy="228600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513" y="4377232"/>
            <a:ext cx="731520" cy="731520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317926" y="4369846"/>
            <a:ext cx="722549" cy="1392981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274277" y="2951827"/>
            <a:ext cx="731520" cy="731520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1937" y="3729390"/>
            <a:ext cx="134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Frailty, with or without dementia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253790" y="5241797"/>
            <a:ext cx="722549" cy="521031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7516" y="4862565"/>
            <a:ext cx="1223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reserve </a:t>
            </a:r>
            <a:r>
              <a:rPr lang="en-US" sz="105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exacerbations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206491" y="5561486"/>
            <a:ext cx="722549" cy="201340"/>
          </a:xfrm>
          <a:prstGeom prst="rect">
            <a:avLst/>
          </a:prstGeom>
          <a:solidFill>
            <a:srgbClr val="73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1304311" y="5756067"/>
            <a:ext cx="7715868" cy="28367"/>
          </a:xfrm>
          <a:prstGeom prst="line">
            <a:avLst/>
          </a:prstGeom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8516868" y="5660029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18337" y="5642791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87919" y="5559695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624065" y="5548711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568619" y="2985125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581861" y="5487589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690513" y="5380971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561316" y="1771065"/>
            <a:ext cx="112728" cy="8769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986355" y="5129374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986355" y="4596131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986355" y="4096067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300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986355" y="3593815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400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86355" y="3122774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500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986355" y="2589531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600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986355" y="2089467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700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986355" y="1587215"/>
            <a:ext cx="49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800</a:t>
            </a:r>
          </a:p>
        </p:txBody>
      </p:sp>
      <p:cxnSp>
        <p:nvCxnSpPr>
          <p:cNvPr id="105" name="Straight Connector 104"/>
          <p:cNvCxnSpPr>
            <a:stCxn id="87" idx="4"/>
            <a:endCxn id="86" idx="1"/>
          </p:cNvCxnSpPr>
          <p:nvPr/>
        </p:nvCxnSpPr>
        <p:spPr>
          <a:xfrm>
            <a:off x="1617682" y="1858758"/>
            <a:ext cx="1089343" cy="353505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6" idx="5"/>
            <a:endCxn id="85" idx="2"/>
          </p:cNvCxnSpPr>
          <p:nvPr/>
        </p:nvCxnSpPr>
        <p:spPr>
          <a:xfrm>
            <a:off x="2786733" y="5455823"/>
            <a:ext cx="795128" cy="75613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5" idx="7"/>
            <a:endCxn id="84" idx="4"/>
          </p:cNvCxnSpPr>
          <p:nvPr/>
        </p:nvCxnSpPr>
        <p:spPr>
          <a:xfrm flipV="1">
            <a:off x="3678082" y="3072817"/>
            <a:ext cx="946903" cy="242761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4" idx="4"/>
            <a:endCxn id="83" idx="1"/>
          </p:cNvCxnSpPr>
          <p:nvPr/>
        </p:nvCxnSpPr>
        <p:spPr>
          <a:xfrm>
            <a:off x="4624983" y="3072818"/>
            <a:ext cx="1015592" cy="248873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2" idx="2"/>
            <a:endCxn id="83" idx="6"/>
          </p:cNvCxnSpPr>
          <p:nvPr/>
        </p:nvCxnSpPr>
        <p:spPr>
          <a:xfrm flipH="1" flipV="1">
            <a:off x="5736795" y="5592559"/>
            <a:ext cx="851125" cy="10983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1" idx="2"/>
            <a:endCxn id="82" idx="6"/>
          </p:cNvCxnSpPr>
          <p:nvPr/>
        </p:nvCxnSpPr>
        <p:spPr>
          <a:xfrm flipH="1" flipV="1">
            <a:off x="6700648" y="5603540"/>
            <a:ext cx="817691" cy="83096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0" idx="2"/>
            <a:endCxn id="81" idx="6"/>
          </p:cNvCxnSpPr>
          <p:nvPr/>
        </p:nvCxnSpPr>
        <p:spPr>
          <a:xfrm flipH="1" flipV="1">
            <a:off x="7631065" y="5686637"/>
            <a:ext cx="885803" cy="17239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3332C0-45F3-49F7-8962-3AD7701CBA4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>
                <a:solidFill>
                  <a:schemeClr val="tx1"/>
                </a:solidFill>
                <a:latin typeface="Arial Narrow" panose="020B0606020202030204" pitchFamily="34" charset="0"/>
              </a:rPr>
              <a:t>Before We Get to Trends….An Overview of Our (Very) Complex Current State </a:t>
            </a:r>
          </a:p>
        </p:txBody>
      </p:sp>
    </p:spTree>
    <p:extLst>
      <p:ext uri="{BB962C8B-B14F-4D97-AF65-F5344CB8AC3E}">
        <p14:creationId xmlns:p14="http://schemas.microsoft.com/office/powerpoint/2010/main" val="341345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3248167" y="3067280"/>
            <a:ext cx="5663821" cy="1236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Example of Designing for Specific Personas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11988" y="1007070"/>
            <a:ext cx="1815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 Narrow" panose="020B0606020202030204" pitchFamily="34" charset="0"/>
              </a:rPr>
              <a:t>Aggregate persona – not actual patients based on summary information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24084" y="1473958"/>
            <a:ext cx="7287904" cy="1965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breast cancer perso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3" y="1607234"/>
            <a:ext cx="6170462" cy="45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64388" y="3888335"/>
            <a:ext cx="1815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 Narrow" panose="020B0606020202030204" pitchFamily="34" charset="0"/>
              </a:rPr>
              <a:t>Key aspects of persona – e.g. social support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4345" y="6158441"/>
            <a:ext cx="206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latin typeface="Arial Narrow" panose="020B0606020202030204" pitchFamily="34" charset="0"/>
              </a:rPr>
              <a:t>Source: Google images/pinterest.com</a:t>
            </a:r>
          </a:p>
        </p:txBody>
      </p:sp>
    </p:spTree>
    <p:extLst>
      <p:ext uri="{BB962C8B-B14F-4D97-AF65-F5344CB8AC3E}">
        <p14:creationId xmlns:p14="http://schemas.microsoft.com/office/powerpoint/2010/main" val="3145995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5003" y="5482823"/>
            <a:ext cx="445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 Narrow" panose="020B0606020202030204" pitchFamily="34" charset="0"/>
              </a:rPr>
              <a:t>Patient: Don, 53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003" y="2489467"/>
            <a:ext cx="2993356" cy="2993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546" y="1448656"/>
            <a:ext cx="38528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Mechanical Engineer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President &amp; CEO of Engineering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Weekend Warrior – broke spine in Sky-Diving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Forced to retire and Marriage fell apart after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Has means for private in-home care, but is isolated and unable to care for himself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Tech-savvy – able to communicate</a:t>
            </a:r>
            <a:r>
              <a:rPr lang="en-CA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Friends visit but find his change in attitude uncomfortable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Children are 25 and 27 visit semi-regularly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Due to immobility has Kidney and Digestive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Visits ED 1ce every 3 months for infection or phantom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Arial Narrow" panose="020B0606020202030204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20" y="127856"/>
            <a:ext cx="8596668" cy="1320800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How Can This Be Used? - Example</a:t>
            </a:r>
          </a:p>
        </p:txBody>
      </p:sp>
    </p:spTree>
    <p:extLst>
      <p:ext uri="{BB962C8B-B14F-4D97-AF65-F5344CB8AC3E}">
        <p14:creationId xmlns:p14="http://schemas.microsoft.com/office/powerpoint/2010/main" val="225971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3371" y="705931"/>
            <a:ext cx="10409129" cy="5830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864296" y="789140"/>
            <a:ext cx="10409129" cy="487468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295" y="789139"/>
            <a:ext cx="10409130" cy="48746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4296" y="5663821"/>
            <a:ext cx="10409129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3507" y="800354"/>
            <a:ext cx="44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What does the patient think and feel?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5853" y="5663821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are the pains?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2720" y="5702332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What are the gains?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4294" y="3013676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What does the patient hear?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3644" y="3013676"/>
            <a:ext cx="3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What does the patient see?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3507" y="4297204"/>
            <a:ext cx="460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What does the patient say and do? 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1221" y="-18181"/>
            <a:ext cx="10515600" cy="818535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Combined….		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9348" y="1592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>
                <a:latin typeface="Arial Narrow" panose="020B0606020202030204" pitchFamily="34" charset="0"/>
              </a:rPr>
              <a:t>Powerful understanding of patient wants and needs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677" y="2655240"/>
            <a:ext cx="1208443" cy="12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4685" y="1514058"/>
            <a:ext cx="240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Frustrated, useless, a burden – loss of desire to live – does not find joy in everyday things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0703" y="3466216"/>
            <a:ext cx="240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“everyone else enjoying life”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8838" y="3496033"/>
            <a:ext cx="240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Talking about him “in the 3</a:t>
            </a:r>
            <a:r>
              <a:rPr lang="en-CA" sz="1200" baseline="30000" dirty="0"/>
              <a:t>rd</a:t>
            </a:r>
            <a:r>
              <a:rPr lang="en-CA" sz="1200" dirty="0"/>
              <a:t> person” </a:t>
            </a:r>
          </a:p>
          <a:p>
            <a:r>
              <a:rPr lang="en-CA" sz="1200" dirty="0"/>
              <a:t>“superficial” empathy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986" y="4791688"/>
            <a:ext cx="2905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Angry, uncooperative, non-compliant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24" y="5964502"/>
            <a:ext cx="240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Low quality of life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8477" y="6071664"/>
            <a:ext cx="2404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Higher quality o f life  </a:t>
            </a:r>
          </a:p>
        </p:txBody>
      </p:sp>
    </p:spTree>
    <p:extLst>
      <p:ext uri="{BB962C8B-B14F-4D97-AF65-F5344CB8AC3E}">
        <p14:creationId xmlns:p14="http://schemas.microsoft.com/office/powerpoint/2010/main" val="427966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3. Intersection between Social Movements and Digital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58887"/>
            <a:ext cx="8596668" cy="3880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1900" b="1" dirty="0">
                <a:latin typeface="Arial Narrow" panose="020B0606020202030204" pitchFamily="34" charset="0"/>
              </a:rPr>
              <a:t>(1) Wearables + (2) Social Movements + Transformation?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1900" b="1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b="1" dirty="0">
                <a:latin typeface="Arial Narrow" panose="020B0606020202030204" pitchFamily="34" charset="0"/>
              </a:rPr>
              <a:t>(1.) Wearables:</a:t>
            </a:r>
            <a:r>
              <a:rPr lang="en-CA" sz="2400" dirty="0">
                <a:latin typeface="Arial Narrow" panose="020B0606020202030204" pitchFamily="34" charset="0"/>
              </a:rPr>
              <a:t> Will your watch (or other wearable device) tell you when to go to the Doctor or Emergency Department?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i="1" dirty="0" err="1">
                <a:latin typeface="Arial Narrow" panose="020B0606020202030204" pitchFamily="34" charset="0"/>
              </a:rPr>
              <a:t>Techcrunch</a:t>
            </a:r>
            <a:r>
              <a:rPr lang="en-CA" sz="2400" i="1" dirty="0">
                <a:latin typeface="Arial Narrow" panose="020B0606020202030204" pitchFamily="34" charset="0"/>
              </a:rPr>
              <a:t> May 2017: Apple Watch can detect abnormal heart rhythm with 97% accuracy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i="1" dirty="0" err="1">
                <a:latin typeface="Arial Narrow" panose="020B0606020202030204" pitchFamily="34" charset="0"/>
              </a:rPr>
              <a:t>Techcrunch</a:t>
            </a:r>
            <a:r>
              <a:rPr lang="en-CA" sz="2400" i="1" dirty="0">
                <a:latin typeface="Arial Narrow" panose="020B0606020202030204" pitchFamily="34" charset="0"/>
              </a:rPr>
              <a:t> May 2017: Verily  Study Watch </a:t>
            </a:r>
            <a:r>
              <a:rPr lang="en-CA" sz="2400" dirty="0">
                <a:latin typeface="Arial Narrow" panose="020B0606020202030204" pitchFamily="34" charset="0"/>
              </a:rPr>
              <a:t>devoted to serious medical studies like MS observation, Personalized Parkinson’s Project and contact lenses capable of monitoring wearers’ glucose level.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1700" i="1" dirty="0">
              <a:latin typeface="Arial Narrow" panose="020B0606020202030204" pitchFamily="34" charset="0"/>
            </a:endParaRPr>
          </a:p>
          <a:p>
            <a:endParaRPr lang="en-CA" sz="1900" i="1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54" y="1439316"/>
            <a:ext cx="2394627" cy="1442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18" y="2747657"/>
            <a:ext cx="2224302" cy="125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949" y="4315147"/>
            <a:ext cx="2393734" cy="24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3. Intersection between Social Movements and Digital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1900" b="1" dirty="0">
                <a:latin typeface="Arial Narrow" panose="020B0606020202030204" pitchFamily="34" charset="0"/>
              </a:rPr>
              <a:t>(1) Wearables + (2) Social Movements + Transformation?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1900" dirty="0">
                <a:latin typeface="Arial Narrow" panose="020B0606020202030204" pitchFamily="34" charset="0"/>
              </a:rPr>
              <a:t>(</a:t>
            </a:r>
            <a:r>
              <a:rPr lang="en-CA" sz="1900" b="1" dirty="0">
                <a:latin typeface="Arial Narrow" panose="020B0606020202030204" pitchFamily="34" charset="0"/>
              </a:rPr>
              <a:t>2) Social Movements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Improvements rely on “top down” approach to service change and development – with numerous examples of success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Is what brought us here enough to take us to the next level? (and to support the notion that “change is changing”)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latin typeface="Arial Narrow" panose="020B0606020202030204" pitchFamily="34" charset="0"/>
              </a:rPr>
              <a:t>Large scale change relies not only on the top down/external drivers, but on the ability to connect with and mobilize  “internal” energies and drivers for change - creating a “bottom up” locally-led “grass roots” movement for improvement and change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20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CA" sz="1700" i="1" dirty="0">
              <a:latin typeface="Arial Narrow" panose="020B0606020202030204" pitchFamily="34" charset="0"/>
            </a:endParaRPr>
          </a:p>
          <a:p>
            <a:endParaRPr lang="en-CA" sz="1900" i="1" dirty="0">
              <a:latin typeface="Arial Narrow" panose="020B060602020203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354" y="1439316"/>
            <a:ext cx="2394627" cy="1442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418" y="2747657"/>
            <a:ext cx="2224302" cy="125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949" y="4315147"/>
            <a:ext cx="2393734" cy="24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Intersection between Social Movements and Digital Health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598780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b="1" dirty="0"/>
              <a:t>“</a:t>
            </a:r>
            <a:r>
              <a:rPr lang="en-CA" sz="2000" b="1" dirty="0">
                <a:latin typeface="Arial Narrow" panose="020B0606020202030204" pitchFamily="34" charset="0"/>
              </a:rPr>
              <a:t>Orchestrated social movement” </a:t>
            </a:r>
            <a:r>
              <a:rPr lang="en-CA" sz="2000" dirty="0">
                <a:latin typeface="Arial Narrow" panose="020B0606020202030204" pitchFamily="34" charset="0"/>
              </a:rPr>
              <a:t>in the literature (Bate et al) when referring to organisational movements, suggesting that change is not managed as such but liberated, channelled, and enabled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b="1" dirty="0">
                <a:latin typeface="Arial Narrow" panose="020B0606020202030204" pitchFamily="34" charset="0"/>
              </a:rPr>
              <a:t>To consider: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What are the characteristics of successful large scale mobilizing efforts?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Why do people join movements?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Why would people join a </a:t>
            </a:r>
            <a:r>
              <a:rPr lang="en-CA" sz="1800" i="1" dirty="0">
                <a:latin typeface="Arial Narrow" panose="020B0606020202030204" pitchFamily="34" charset="0"/>
              </a:rPr>
              <a:t>healthcare </a:t>
            </a:r>
            <a:r>
              <a:rPr lang="en-CA" sz="1800" dirty="0">
                <a:latin typeface="Arial Narrow" panose="020B0606020202030204" pitchFamily="34" charset="0"/>
              </a:rPr>
              <a:t>improvement movement as they might any other movement?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Who are the most important people for delivering radical changes to the quality of health care provided on the ground?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How to leverage the potential for change within an organization and apply social movements and potentially wearable devices? Consider the implications for both prevention and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1800" dirty="0">
                <a:latin typeface="Arial Narrow" panose="020B0606020202030204" pitchFamily="34" charset="0"/>
              </a:rPr>
              <a:t>How to engage in a ‘liberating way’?.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Questions – and Thank you!</a:t>
            </a:r>
          </a:p>
        </p:txBody>
      </p:sp>
    </p:spTree>
    <p:extLst>
      <p:ext uri="{BB962C8B-B14F-4D97-AF65-F5344CB8AC3E}">
        <p14:creationId xmlns:p14="http://schemas.microsoft.com/office/powerpoint/2010/main" val="209992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0"/>
            <a:ext cx="15876557" cy="85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781" y="4595796"/>
            <a:ext cx="2265849" cy="16993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59675" y="1429413"/>
            <a:ext cx="7478304" cy="7857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Clinical and economic outcomes </a:t>
            </a:r>
            <a:r>
              <a:rPr lang="en-US" dirty="0">
                <a:latin typeface="Arial Narrow" panose="020B0606020202030204" pitchFamily="34" charset="0"/>
              </a:rPr>
              <a:t>are driving provider reimbursement, compliance to standards  of care and the ‘consumerization’ of health care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9675" y="2223657"/>
            <a:ext cx="7478304" cy="7857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panose="020B0606020202030204" pitchFamily="34" charset="0"/>
              </a:rPr>
              <a:t>Move from treating illness to </a:t>
            </a: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maintaining population wellness</a:t>
            </a:r>
            <a:r>
              <a:rPr lang="en-US" b="1" dirty="0">
                <a:latin typeface="Arial Narrow" panose="020B0606020202030204" pitchFamily="34" charset="0"/>
              </a:rPr>
              <a:t>;</a:t>
            </a: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resource allocation will shift to preventive care and reduction of complications and readmissions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9675" y="3138325"/>
            <a:ext cx="7478304" cy="78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Connecting information </a:t>
            </a:r>
            <a:r>
              <a:rPr lang="en-US" dirty="0">
                <a:latin typeface="Arial Narrow" panose="020B0606020202030204" pitchFamily="34" charset="0"/>
              </a:rPr>
              <a:t>across the care ecosystem to enabling more appropriate, timely clinical intervention and decision-making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81235" y="3938943"/>
            <a:ext cx="7478304" cy="7857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Arial Narrow" panose="020B0606020202030204" pitchFamily="34" charset="0"/>
              </a:rPr>
              <a:t>Expanding access to care </a:t>
            </a:r>
            <a:r>
              <a:rPr lang="en-US" dirty="0">
                <a:latin typeface="Arial Narrow" panose="020B0606020202030204" pitchFamily="34" charset="0"/>
              </a:rPr>
              <a:t>for all will include solving challenges related to affordability, remote access, and clinical talent</a:t>
            </a:r>
          </a:p>
          <a:p>
            <a:pPr>
              <a:lnSpc>
                <a:spcPct val="90000"/>
              </a:lnSpc>
            </a:pPr>
            <a:endParaRPr lang="en-US" sz="1867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2752" y="1474648"/>
            <a:ext cx="2839661" cy="3121149"/>
            <a:chOff x="977062" y="3068960"/>
            <a:chExt cx="2402151" cy="3168925"/>
          </a:xfrm>
        </p:grpSpPr>
        <p:grpSp>
          <p:nvGrpSpPr>
            <p:cNvPr id="29" name="Group 28"/>
            <p:cNvGrpSpPr/>
            <p:nvPr/>
          </p:nvGrpSpPr>
          <p:grpSpPr>
            <a:xfrm>
              <a:off x="977062" y="3068960"/>
              <a:ext cx="2402151" cy="666907"/>
              <a:chOff x="977062" y="2661010"/>
              <a:chExt cx="2402151" cy="666907"/>
            </a:xfrm>
          </p:grpSpPr>
          <p:sp>
            <p:nvSpPr>
              <p:cNvPr id="30" name="Pentagon 29"/>
              <p:cNvSpPr/>
              <p:nvPr/>
            </p:nvSpPr>
            <p:spPr>
              <a:xfrm>
                <a:off x="2135221" y="2661010"/>
                <a:ext cx="1243992" cy="666906"/>
              </a:xfrm>
              <a:prstGeom prst="homePlate">
                <a:avLst>
                  <a:gd name="adj" fmla="val 3427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value</a:t>
                </a:r>
              </a:p>
            </p:txBody>
          </p:sp>
          <p:sp>
            <p:nvSpPr>
              <p:cNvPr id="31" name="Pentagon 30"/>
              <p:cNvSpPr/>
              <p:nvPr/>
            </p:nvSpPr>
            <p:spPr>
              <a:xfrm>
                <a:off x="977062" y="2661010"/>
                <a:ext cx="1243992" cy="666907"/>
              </a:xfrm>
              <a:prstGeom prst="homePlate">
                <a:avLst>
                  <a:gd name="adj" fmla="val 30906"/>
                </a:avLst>
              </a:prstGeom>
              <a:solidFill>
                <a:schemeClr val="accent1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volume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77062" y="3894895"/>
              <a:ext cx="2402151" cy="666907"/>
              <a:chOff x="977062" y="2551434"/>
              <a:chExt cx="2402151" cy="666907"/>
            </a:xfrm>
          </p:grpSpPr>
          <p:sp>
            <p:nvSpPr>
              <p:cNvPr id="33" name="Pentagon 32"/>
              <p:cNvSpPr/>
              <p:nvPr/>
            </p:nvSpPr>
            <p:spPr>
              <a:xfrm>
                <a:off x="2135221" y="2551434"/>
                <a:ext cx="1243992" cy="666907"/>
              </a:xfrm>
              <a:prstGeom prst="homePlate">
                <a:avLst>
                  <a:gd name="adj" fmla="val 3427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prevention</a:t>
                </a:r>
              </a:p>
            </p:txBody>
          </p:sp>
          <p:sp>
            <p:nvSpPr>
              <p:cNvPr id="34" name="Pentagon 33"/>
              <p:cNvSpPr/>
              <p:nvPr/>
            </p:nvSpPr>
            <p:spPr>
              <a:xfrm>
                <a:off x="977062" y="2551434"/>
                <a:ext cx="1243992" cy="666907"/>
              </a:xfrm>
              <a:prstGeom prst="homePlate">
                <a:avLst>
                  <a:gd name="adj" fmla="val 30906"/>
                </a:avLst>
              </a:prstGeom>
              <a:solidFill>
                <a:schemeClr val="accent1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response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77062" y="4732935"/>
              <a:ext cx="2402151" cy="666908"/>
              <a:chOff x="977062" y="2444740"/>
              <a:chExt cx="2402151" cy="666908"/>
            </a:xfrm>
          </p:grpSpPr>
          <p:sp>
            <p:nvSpPr>
              <p:cNvPr id="36" name="Pentagon 35"/>
              <p:cNvSpPr/>
              <p:nvPr/>
            </p:nvSpPr>
            <p:spPr>
              <a:xfrm>
                <a:off x="2135221" y="2444741"/>
                <a:ext cx="1243992" cy="666906"/>
              </a:xfrm>
              <a:prstGeom prst="homePlate">
                <a:avLst>
                  <a:gd name="adj" fmla="val 3427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continuous</a:t>
                </a:r>
              </a:p>
            </p:txBody>
          </p:sp>
          <p:sp>
            <p:nvSpPr>
              <p:cNvPr id="37" name="Pentagon 36"/>
              <p:cNvSpPr/>
              <p:nvPr/>
            </p:nvSpPr>
            <p:spPr>
              <a:xfrm>
                <a:off x="977062" y="2444740"/>
                <a:ext cx="1243992" cy="666908"/>
              </a:xfrm>
              <a:prstGeom prst="homePlate">
                <a:avLst>
                  <a:gd name="adj" fmla="val 30906"/>
                </a:avLst>
              </a:prstGeom>
              <a:solidFill>
                <a:schemeClr val="accent1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episodic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77062" y="5570976"/>
              <a:ext cx="2402151" cy="666909"/>
              <a:chOff x="977062" y="2337508"/>
              <a:chExt cx="2402151" cy="666909"/>
            </a:xfrm>
          </p:grpSpPr>
          <p:sp>
            <p:nvSpPr>
              <p:cNvPr id="40" name="Pentagon 39"/>
              <p:cNvSpPr/>
              <p:nvPr/>
            </p:nvSpPr>
            <p:spPr>
              <a:xfrm>
                <a:off x="2135221" y="2337508"/>
                <a:ext cx="1243992" cy="666907"/>
              </a:xfrm>
              <a:prstGeom prst="homePlate">
                <a:avLst>
                  <a:gd name="adj" fmla="val 34276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accessible</a:t>
                </a:r>
              </a:p>
            </p:txBody>
          </p:sp>
          <p:sp>
            <p:nvSpPr>
              <p:cNvPr id="41" name="Pentagon 40"/>
              <p:cNvSpPr/>
              <p:nvPr/>
            </p:nvSpPr>
            <p:spPr>
              <a:xfrm>
                <a:off x="977062" y="2337508"/>
                <a:ext cx="1243992" cy="666909"/>
              </a:xfrm>
              <a:prstGeom prst="homePlate">
                <a:avLst>
                  <a:gd name="adj" fmla="val 30906"/>
                </a:avLst>
              </a:prstGeom>
              <a:solidFill>
                <a:schemeClr val="accent1"/>
              </a:solidFill>
              <a:ln w="28575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67" dirty="0">
                    <a:solidFill>
                      <a:schemeClr val="tx1"/>
                    </a:solidFill>
                  </a:rPr>
                  <a:t>limited</a:t>
                </a:r>
              </a:p>
            </p:txBody>
          </p:sp>
        </p:grpSp>
      </p:grpSp>
      <p:sp>
        <p:nvSpPr>
          <p:cNvPr id="25" name="Title 1"/>
          <p:cNvSpPr txBox="1">
            <a:spLocks/>
          </p:cNvSpPr>
          <p:nvPr/>
        </p:nvSpPr>
        <p:spPr>
          <a:xfrm>
            <a:off x="682752" y="219456"/>
            <a:ext cx="11509248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>
                <a:latin typeface="Arial Narrow" panose="020B0606020202030204" pitchFamily="34" charset="0"/>
                <a:ea typeface="+mn-ea"/>
                <a:cs typeface="+mn-cs"/>
              </a:rPr>
              <a:t>Economic Realities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rial Narrow" panose="020B0606020202030204" pitchFamily="34" charset="0"/>
                <a:ea typeface="+mn-ea"/>
                <a:cs typeface="+mn-cs"/>
              </a:rPr>
              <a:t>Driving the </a:t>
            </a:r>
            <a:r>
              <a:rPr lang="en-US" sz="3200" b="1" dirty="0">
                <a:latin typeface="Arial Narrow" panose="020B0606020202030204" pitchFamily="34" charset="0"/>
                <a:ea typeface="+mn-ea"/>
                <a:cs typeface="+mn-cs"/>
              </a:rPr>
              <a:t>Need for New Approaches </a:t>
            </a:r>
            <a:r>
              <a:rPr lang="en-US" sz="3200" dirty="0">
                <a:latin typeface="Arial Narrow" panose="020B0606020202030204" pitchFamily="34" charset="0"/>
                <a:ea typeface="+mn-ea"/>
                <a:cs typeface="+mn-cs"/>
              </a:rPr>
              <a:t>in Healthcare</a:t>
            </a:r>
            <a:endParaRPr lang="en-US" sz="3200" i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963743" y="6484455"/>
            <a:ext cx="266631" cy="200267"/>
          </a:xfrm>
        </p:spPr>
        <p:txBody>
          <a:bodyPr/>
          <a:lstStyle/>
          <a:p>
            <a:fld id="{793332C0-45F3-49F7-8962-3AD7701CBA4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2753" y="1433317"/>
            <a:ext cx="5039953" cy="3015393"/>
          </a:xfrm>
          <a:prstGeom prst="rect">
            <a:avLst/>
          </a:prstGeom>
        </p:spPr>
        <p:txBody>
          <a:bodyPr vert="horz" lIns="0" tIns="0" rIns="0" bIns="0" spcCol="43200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lang="en-US" sz="2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>
              <a:spcBef>
                <a:spcPts val="80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Big data &amp; analytics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System integration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Structured + unstructured data 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Machine learning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Advanced visualization</a:t>
            </a:r>
          </a:p>
          <a:p>
            <a:pPr lv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Process engineering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Lean/six sigma 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Queuing theory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Location tracking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Visual control systems</a:t>
            </a:r>
          </a:p>
          <a:p>
            <a:pPr lvl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Organizational design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Complex adaptive systems</a:t>
            </a:r>
          </a:p>
          <a:p>
            <a:pPr lvl="0"/>
            <a:endParaRPr lang="en-US" dirty="0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682752" y="219456"/>
            <a:ext cx="10910352" cy="10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rial Narrow" panose="020B0606020202030204" pitchFamily="34" charset="0"/>
              </a:rPr>
              <a:t>Inspiration Increasingly Coming from Other Industries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2877" y="1453331"/>
            <a:ext cx="4204043" cy="2144016"/>
            <a:chOff x="3663571" y="1290598"/>
            <a:chExt cx="3396730" cy="1732297"/>
          </a:xfrm>
        </p:grpSpPr>
        <p:grpSp>
          <p:nvGrpSpPr>
            <p:cNvPr id="4" name="Group 3"/>
            <p:cNvGrpSpPr/>
            <p:nvPr/>
          </p:nvGrpSpPr>
          <p:grpSpPr>
            <a:xfrm>
              <a:off x="3663571" y="1290598"/>
              <a:ext cx="3009251" cy="1732297"/>
              <a:chOff x="3208165" y="3335924"/>
              <a:chExt cx="3352800" cy="2220453"/>
            </a:xfrm>
          </p:grpSpPr>
          <p:pic>
            <p:nvPicPr>
              <p:cNvPr id="15" name="Picture 2_" descr="http://b-i.forbesimg.com/airchive/files/2013/11/snip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165" y="3335925"/>
                <a:ext cx="3352059" cy="2220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208165" y="3335924"/>
                <a:ext cx="3352800" cy="2220453"/>
              </a:xfrm>
              <a:prstGeom prst="rect">
                <a:avLst/>
              </a:prstGeom>
              <a:solidFill>
                <a:srgbClr val="BFBFBF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 Placeholder 6___"/>
            <p:cNvSpPr txBox="1">
              <a:spLocks/>
            </p:cNvSpPr>
            <p:nvPr/>
          </p:nvSpPr>
          <p:spPr>
            <a:xfrm>
              <a:off x="3777482" y="1379810"/>
              <a:ext cx="3282819" cy="356687"/>
            </a:xfrm>
            <a:prstGeom prst="rect">
              <a:avLst/>
            </a:prstGeom>
          </p:spPr>
          <p:txBody>
            <a:bodyPr lIns="0" tIns="0" rIns="0" bIns="0" spcCol="432000"/>
            <a:lstStyle>
              <a:lvl1pPr marL="216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spcBef>
                  <a:spcPts val="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6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12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8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44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Airlines control centers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84474" y="2834387"/>
            <a:ext cx="4354205" cy="2427883"/>
            <a:chOff x="4222956" y="3086370"/>
            <a:chExt cx="3518055" cy="1961650"/>
          </a:xfrm>
        </p:grpSpPr>
        <p:grpSp>
          <p:nvGrpSpPr>
            <p:cNvPr id="3" name="Group 2"/>
            <p:cNvGrpSpPr/>
            <p:nvPr/>
          </p:nvGrpSpPr>
          <p:grpSpPr>
            <a:xfrm>
              <a:off x="4222956" y="3086370"/>
              <a:ext cx="3518055" cy="1961650"/>
              <a:chOff x="4441126" y="4834256"/>
              <a:chExt cx="3352801" cy="2078757"/>
            </a:xfrm>
          </p:grpSpPr>
          <p:pic>
            <p:nvPicPr>
              <p:cNvPr id="10" name="Picture 4" descr="http://blog.agcocorp.com/wp-content/uploads/2012/10/Intivity-Assembly-Lin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126" y="4859667"/>
                <a:ext cx="3352799" cy="2026102"/>
              </a:xfrm>
              <a:prstGeom prst="rect">
                <a:avLst/>
              </a:prstGeom>
              <a:noFill/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441127" y="4834256"/>
                <a:ext cx="3352800" cy="2078757"/>
              </a:xfrm>
              <a:prstGeom prst="rect">
                <a:avLst/>
              </a:prstGeom>
              <a:solidFill>
                <a:srgbClr val="BFBFBF">
                  <a:alpha val="52941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 Placeholder 6___"/>
            <p:cNvSpPr txBox="1">
              <a:spLocks/>
            </p:cNvSpPr>
            <p:nvPr/>
          </p:nvSpPr>
          <p:spPr>
            <a:xfrm>
              <a:off x="4340572" y="3205072"/>
              <a:ext cx="3282819" cy="356687"/>
            </a:xfrm>
            <a:prstGeom prst="rect">
              <a:avLst/>
            </a:prstGeom>
          </p:spPr>
          <p:txBody>
            <a:bodyPr lIns="0" tIns="0" rIns="0" bIns="0" spcCol="432000"/>
            <a:lstStyle>
              <a:lvl1pPr marL="216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spcBef>
                  <a:spcPts val="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6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12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8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44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Manufacturing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09427" y="4847652"/>
            <a:ext cx="4771928" cy="1769296"/>
            <a:chOff x="4820140" y="1026466"/>
            <a:chExt cx="3855563" cy="1429534"/>
          </a:xfrm>
        </p:grpSpPr>
        <p:pic>
          <p:nvPicPr>
            <p:cNvPr id="20" name="Picture 2" descr="http://www.theboldtcompany.com/imgs/projects/small/64_132025447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140" y="1026688"/>
              <a:ext cx="3855563" cy="142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820140" y="1026466"/>
              <a:ext cx="3855563" cy="1429534"/>
            </a:xfrm>
            <a:prstGeom prst="rect">
              <a:avLst/>
            </a:prstGeom>
            <a:solidFill>
              <a:srgbClr val="BFBFBF">
                <a:alpha val="52941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Placeholder 6__"/>
            <p:cNvSpPr txBox="1">
              <a:spLocks/>
            </p:cNvSpPr>
            <p:nvPr/>
          </p:nvSpPr>
          <p:spPr>
            <a:xfrm>
              <a:off x="4948513" y="1087572"/>
              <a:ext cx="3657600" cy="457200"/>
            </a:xfrm>
            <a:prstGeom prst="rect">
              <a:avLst/>
            </a:prstGeom>
          </p:spPr>
          <p:txBody>
            <a:bodyPr lIns="0" tIns="0" rIns="0" bIns="0" spcCol="432000"/>
            <a:lstStyle>
              <a:lvl1pPr marL="216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spcBef>
                  <a:spcPts val="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spcBef>
                  <a:spcPts val="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96000" indent="-2286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512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8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44000" indent="-216000" algn="l" defTabSz="914400" rtl="0" eaLnBrk="1" latinLnBrk="0" hangingPunct="1">
                <a:spcBef>
                  <a:spcPts val="0"/>
                </a:spcBef>
                <a:buFont typeface="Calibri" panose="020F0502020204030204" pitchFamily="34" charset="0"/>
                <a:buChar char="─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Distribution &amp; logistics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963743" y="6484455"/>
            <a:ext cx="266631" cy="200267"/>
          </a:xfrm>
        </p:spPr>
        <p:txBody>
          <a:bodyPr/>
          <a:lstStyle/>
          <a:p>
            <a:fld id="{793332C0-45F3-49F7-8962-3AD7701CBA4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7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 txBox="1">
            <a:spLocks/>
          </p:cNvSpPr>
          <p:nvPr/>
        </p:nvSpPr>
        <p:spPr>
          <a:xfrm>
            <a:off x="682752" y="219456"/>
            <a:ext cx="8878824" cy="100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Arial Narrow" panose="020B0606020202030204" pitchFamily="34" charset="0"/>
              </a:rPr>
              <a:t>“Smart” Care Solutions are the New Normal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963743" y="6484455"/>
            <a:ext cx="266631" cy="200267"/>
          </a:xfrm>
        </p:spPr>
        <p:txBody>
          <a:bodyPr/>
          <a:lstStyle/>
          <a:p>
            <a:fld id="{793332C0-45F3-49F7-8962-3AD7701CBA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 rot="5400000">
            <a:off x="6351713" y="1999517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71443" tIns="197063" rIns="171444" bIns="197061" numCol="1" spcCol="1270" anchor="ctr" anchorCtr="0">
            <a:noAutofit/>
          </a:bodyPr>
          <a:lstStyle/>
          <a:p>
            <a:pPr algn="ctr" defTabSz="488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Clinical Data Integration and Machine Learning</a:t>
            </a:r>
          </a:p>
        </p:txBody>
      </p:sp>
      <p:sp>
        <p:nvSpPr>
          <p:cNvPr id="50" name="Freeform 49"/>
          <p:cNvSpPr/>
          <p:nvPr/>
        </p:nvSpPr>
        <p:spPr>
          <a:xfrm rot="5400000">
            <a:off x="6351713" y="4076010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17163" tIns="242783" rIns="217164" bIns="24278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Image</a:t>
            </a:r>
          </a:p>
        </p:txBody>
      </p:sp>
      <p:sp>
        <p:nvSpPr>
          <p:cNvPr id="52" name="Freeform 51"/>
          <p:cNvSpPr/>
          <p:nvPr/>
        </p:nvSpPr>
        <p:spPr>
          <a:xfrm rot="5400000">
            <a:off x="4539563" y="965249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71443" tIns="197063" rIns="171444" bIns="197061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Predictive Analytics</a:t>
            </a:r>
          </a:p>
        </p:txBody>
      </p:sp>
      <p:sp>
        <p:nvSpPr>
          <p:cNvPr id="53" name="Freeform 52"/>
          <p:cNvSpPr/>
          <p:nvPr/>
        </p:nvSpPr>
        <p:spPr>
          <a:xfrm rot="5400000">
            <a:off x="2722247" y="3972204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17163" tIns="242783" rIns="217164" bIns="24278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  <p:sp>
        <p:nvSpPr>
          <p:cNvPr id="54" name="Freeform 53"/>
          <p:cNvSpPr/>
          <p:nvPr/>
        </p:nvSpPr>
        <p:spPr>
          <a:xfrm rot="5400000">
            <a:off x="2709904" y="1992650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71443" tIns="197063" rIns="171444" bIns="197061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Remote Monitoring and Telehealth</a:t>
            </a:r>
          </a:p>
        </p:txBody>
      </p:sp>
      <p:pic>
        <p:nvPicPr>
          <p:cNvPr id="55" name="Picture 54" descr="C:\Documents and Settings\ing05011\Local Settings\Temporary Internet Files\Content.IE5\N752PVPN\MC910216387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6768" y="4758922"/>
            <a:ext cx="1237787" cy="1315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79" y="5458649"/>
            <a:ext cx="757735" cy="7577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375" y="4955405"/>
            <a:ext cx="503244" cy="50324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259757" y="4126305"/>
            <a:ext cx="1155159" cy="898684"/>
            <a:chOff x="5848193" y="4079381"/>
            <a:chExt cx="1464529" cy="1231193"/>
          </a:xfrm>
        </p:grpSpPr>
        <p:pic>
          <p:nvPicPr>
            <p:cNvPr id="74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246" y="4079381"/>
              <a:ext cx="1463476" cy="1216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5400" dist="12700" dir="2700000" algn="ctr" rotWithShape="0">
                <a:srgbClr val="000000">
                  <a:alpha val="6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5" name="Picture 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193" y="4492420"/>
              <a:ext cx="623674" cy="8181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004" y="3514262"/>
            <a:ext cx="1391284" cy="667886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 rot="5400000">
            <a:off x="8163863" y="965249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71443" tIns="197063" rIns="171444" bIns="197061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</a:rPr>
              <a:t>Real Time Clinical Decision Support</a:t>
            </a:r>
          </a:p>
        </p:txBody>
      </p:sp>
      <p:pic>
        <p:nvPicPr>
          <p:cNvPr id="67" name="Picture 2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4698" y="4257151"/>
            <a:ext cx="1049193" cy="59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850" y="3296999"/>
            <a:ext cx="710477" cy="710477"/>
          </a:xfrm>
          <a:prstGeom prst="rect">
            <a:avLst/>
          </a:prstGeom>
        </p:spPr>
      </p:pic>
      <p:pic>
        <p:nvPicPr>
          <p:cNvPr id="69" name="Picture 4" descr="dashboard Icon"/>
          <p:cNvPicPr>
            <a:picLocks noChangeAspect="1" noChangeArrowheads="1"/>
          </p:cNvPicPr>
          <p:nvPr/>
        </p:nvPicPr>
        <p:blipFill rotWithShape="1"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52" b="11423"/>
          <a:stretch/>
        </p:blipFill>
        <p:spPr bwMode="auto">
          <a:xfrm>
            <a:off x="4700909" y="3258696"/>
            <a:ext cx="1562432" cy="11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Watch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73" y="4226869"/>
            <a:ext cx="587787" cy="975947"/>
          </a:xfrm>
          <a:prstGeom prst="rect">
            <a:avLst/>
          </a:prstGeom>
        </p:spPr>
      </p:pic>
      <p:pic>
        <p:nvPicPr>
          <p:cNvPr id="71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894" y="5024989"/>
            <a:ext cx="1444168" cy="92356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app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613" y="4225160"/>
            <a:ext cx="534391" cy="1056905"/>
          </a:xfrm>
          <a:prstGeom prst="rect">
            <a:avLst/>
          </a:prstGeom>
        </p:spPr>
      </p:pic>
      <p:sp>
        <p:nvSpPr>
          <p:cNvPr id="76" name="Freeform 75"/>
          <p:cNvSpPr/>
          <p:nvPr/>
        </p:nvSpPr>
        <p:spPr>
          <a:xfrm rot="5400000">
            <a:off x="908028" y="3041741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17163" tIns="242783" rIns="217164" bIns="24278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  <p:sp>
        <p:nvSpPr>
          <p:cNvPr id="77" name="Freeform 76"/>
          <p:cNvSpPr/>
          <p:nvPr/>
        </p:nvSpPr>
        <p:spPr>
          <a:xfrm rot="5400000">
            <a:off x="908028" y="965247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71443" tIns="197063" rIns="171444" bIns="197061" numCol="1" spcCol="1270" anchor="ctr" anchorCtr="0">
            <a:noAutofit/>
          </a:bodyPr>
          <a:lstStyle/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Integrated and </a:t>
            </a:r>
          </a:p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Automated</a:t>
            </a:r>
          </a:p>
          <a:p>
            <a:pPr algn="ctr" defTabSz="160016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</a:rPr>
              <a:t>Logistics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64" y="3184174"/>
            <a:ext cx="802701" cy="88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5515" y="5849697"/>
            <a:ext cx="1219200" cy="1219200"/>
          </a:xfrm>
          <a:prstGeom prst="rect">
            <a:avLst/>
          </a:prstGeom>
        </p:spPr>
        <p:txBody>
          <a:bodyPr vert="horz" wrap="none" lIns="0" tIns="0" rIns="0" bIns="0" spcCol="385658" rtlCol="0">
            <a:noAutofit/>
          </a:bodyPr>
          <a:lstStyle/>
          <a:p>
            <a:endParaRPr lang="en-US" sz="2400" dirty="0"/>
          </a:p>
        </p:txBody>
      </p:sp>
      <p:sp>
        <p:nvSpPr>
          <p:cNvPr id="30" name="Freeform 29"/>
          <p:cNvSpPr/>
          <p:nvPr/>
        </p:nvSpPr>
        <p:spPr>
          <a:xfrm rot="5400000">
            <a:off x="4581045" y="2953990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17163" tIns="242783" rIns="217164" bIns="24278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 rot="5400000">
            <a:off x="8185528" y="2960857"/>
            <a:ext cx="1922680" cy="2134956"/>
          </a:xfrm>
          <a:custGeom>
            <a:avLst/>
            <a:gdLst>
              <a:gd name="connsiteX0" fmla="*/ 0 w 1264562"/>
              <a:gd name="connsiteY0" fmla="*/ 550085 h 1100169"/>
              <a:gd name="connsiteX1" fmla="*/ 275042 w 1264562"/>
              <a:gd name="connsiteY1" fmla="*/ 0 h 1100169"/>
              <a:gd name="connsiteX2" fmla="*/ 989520 w 1264562"/>
              <a:gd name="connsiteY2" fmla="*/ 0 h 1100169"/>
              <a:gd name="connsiteX3" fmla="*/ 1264562 w 1264562"/>
              <a:gd name="connsiteY3" fmla="*/ 550085 h 1100169"/>
              <a:gd name="connsiteX4" fmla="*/ 989520 w 1264562"/>
              <a:gd name="connsiteY4" fmla="*/ 1100169 h 1100169"/>
              <a:gd name="connsiteX5" fmla="*/ 275042 w 1264562"/>
              <a:gd name="connsiteY5" fmla="*/ 1100169 h 1100169"/>
              <a:gd name="connsiteX6" fmla="*/ 0 w 1264562"/>
              <a:gd name="connsiteY6" fmla="*/ 550085 h 11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562" h="1100169">
                <a:moveTo>
                  <a:pt x="632280" y="0"/>
                </a:moveTo>
                <a:lnTo>
                  <a:pt x="1264561" y="239287"/>
                </a:lnTo>
                <a:lnTo>
                  <a:pt x="1264561" y="860882"/>
                </a:lnTo>
                <a:lnTo>
                  <a:pt x="632280" y="1100169"/>
                </a:lnTo>
                <a:lnTo>
                  <a:pt x="1" y="860882"/>
                </a:lnTo>
                <a:lnTo>
                  <a:pt x="1" y="239287"/>
                </a:lnTo>
                <a:lnTo>
                  <a:pt x="632280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17163" tIns="242783" rIns="217164" bIns="242781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62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70688"/>
            <a:ext cx="8596668" cy="74371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So What Does This Mean?  Part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072453"/>
            <a:ext cx="8596668" cy="46334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Tools used to design our current state (system) are or will become obsolete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The environment will become the teacher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Ecosystems of care will be driven by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Continued blurring of lines between personal and ‘professional’ health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We will need to get “Smarter”  -- differently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 Narrow" panose="020B0606020202030204" pitchFamily="34" charset="0"/>
              </a:rPr>
              <a:t>Not about aesthetics – it’s about Designing from “the inside out” 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7052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70688"/>
            <a:ext cx="8596668" cy="74371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So What Does This Mean?  Part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072453"/>
            <a:ext cx="8596668" cy="463340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b="1" dirty="0">
                <a:latin typeface="Arial Narrow" panose="020B0606020202030204" pitchFamily="34" charset="0"/>
              </a:rPr>
              <a:t>Consider: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b="1" dirty="0">
                <a:latin typeface="Arial Narrow" panose="020B0606020202030204" pitchFamily="34" charset="0"/>
              </a:rPr>
              <a:t>“Management” </a:t>
            </a:r>
            <a:r>
              <a:rPr lang="en-CA" sz="2400" dirty="0">
                <a:latin typeface="Arial Narrow" panose="020B0606020202030204" pitchFamily="34" charset="0"/>
              </a:rPr>
              <a:t>=&gt; “Leadership” =&gt; </a:t>
            </a:r>
            <a:r>
              <a:rPr lang="en-CA" sz="2400" dirty="0">
                <a:latin typeface="Aharoni" panose="02010803020104030203" pitchFamily="2" charset="-79"/>
                <a:cs typeface="Aharoni" panose="02010803020104030203" pitchFamily="2" charset="-79"/>
              </a:rPr>
              <a:t>“Breakthrough Thinking”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endParaRPr lang="en-CA" sz="2400" dirty="0">
              <a:latin typeface="Arial monospaced for SAP" panose="020B0609020202030204" pitchFamily="49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dirty="0">
                <a:latin typeface="Arial monospaced for SAP" panose="020B0609020202030204" pitchFamily="49" charset="0"/>
              </a:rPr>
              <a:t>Quantifiable Management </a:t>
            </a:r>
            <a:r>
              <a:rPr lang="en-CA" sz="2400" dirty="0">
                <a:latin typeface="Arial Narrow" panose="020B0606020202030204" pitchFamily="34" charset="0"/>
              </a:rPr>
              <a:t>=&gt; </a:t>
            </a:r>
            <a:r>
              <a:rPr lang="en-CA" sz="2400" dirty="0">
                <a:latin typeface="Brush Script MT" panose="03060802040406070304" pitchFamily="66" charset="0"/>
              </a:rPr>
              <a:t>Emotional Response </a:t>
            </a:r>
            <a:r>
              <a:rPr lang="en-CA" sz="2400" dirty="0">
                <a:latin typeface="Arial Narrow" panose="020B060602020203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endParaRPr lang="en-CA" sz="2400" dirty="0">
              <a:latin typeface="Colonna MT" panose="04020805060202030203" pitchFamily="82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dirty="0">
                <a:latin typeface="Colonna MT" panose="04020805060202030203" pitchFamily="82" charset="0"/>
              </a:rPr>
              <a:t>Stand-alone facilities </a:t>
            </a:r>
            <a:r>
              <a:rPr lang="en-CA" sz="2400" b="1" dirty="0">
                <a:latin typeface="Arial Narrow" panose="020B0606020202030204" pitchFamily="34" charset="0"/>
              </a:rPr>
              <a:t>=&gt; </a:t>
            </a:r>
            <a:r>
              <a:rPr lang="en-CA" sz="2400" b="1" dirty="0">
                <a:latin typeface="Juice ITC" panose="04040403040A02020202" pitchFamily="82" charset="0"/>
              </a:rPr>
              <a:t>Ecosystems of change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endParaRPr lang="en-CA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dirty="0">
                <a:latin typeface="Arial Narrow" panose="020B0606020202030204" pitchFamily="34" charset="0"/>
              </a:rPr>
              <a:t>Impact on </a:t>
            </a:r>
            <a:r>
              <a:rPr lang="en-CA" sz="2400" i="1" dirty="0">
                <a:latin typeface="Arial Narrow" panose="020B0606020202030204" pitchFamily="34" charset="0"/>
              </a:rPr>
              <a:t>individual </a:t>
            </a:r>
            <a:r>
              <a:rPr lang="en-CA" sz="2400" dirty="0">
                <a:latin typeface="Arial Narrow" panose="020B0606020202030204" pitchFamily="34" charset="0"/>
              </a:rPr>
              <a:t>care =&gt; Impact on </a:t>
            </a:r>
            <a:r>
              <a:rPr lang="en-CA" sz="2400" b="1" i="1" dirty="0">
                <a:latin typeface="Arial Narrow" panose="020B0606020202030204" pitchFamily="34" charset="0"/>
              </a:rPr>
              <a:t>communities</a:t>
            </a: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endParaRPr lang="en-CA" sz="2400" dirty="0">
              <a:latin typeface="Arial Narrow" panose="020B0606020202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5554663" algn="l"/>
              </a:tabLst>
            </a:pPr>
            <a:r>
              <a:rPr lang="en-CA" sz="2400" b="1" dirty="0">
                <a:latin typeface="Arial Narrow" panose="020B0606020202030204" pitchFamily="34" charset="0"/>
              </a:rPr>
              <a:t>Evolution away from </a:t>
            </a:r>
            <a:r>
              <a:rPr lang="en-CA" sz="2400" b="1" dirty="0">
                <a:latin typeface="Harrington" panose="04040505050A02020702" pitchFamily="82" charset="0"/>
              </a:rPr>
              <a:t>‘satisfaction’ or ‘engagement’ </a:t>
            </a:r>
            <a:r>
              <a:rPr lang="en-CA" sz="2400" b="1" dirty="0">
                <a:latin typeface="Arial Narrow" panose="020B0606020202030204" pitchFamily="34" charset="0"/>
              </a:rPr>
              <a:t>to </a:t>
            </a:r>
            <a:r>
              <a:rPr lang="en-CA" sz="2400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agents of change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1"/>
                </a:solidFill>
                <a:latin typeface="Arial Narrow" panose="020B0606020202030204" pitchFamily="34" charset="0"/>
              </a:rPr>
              <a:t>3 Potential Areas of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>
                <a:latin typeface="Arial Narrow" panose="020B0606020202030204" pitchFamily="34" charset="0"/>
              </a:rPr>
              <a:t>Designing for </a:t>
            </a:r>
            <a:r>
              <a:rPr lang="en-CA" sz="2400" b="1" dirty="0">
                <a:latin typeface="Arial Narrow" panose="020B0606020202030204" pitchFamily="34" charset="0"/>
              </a:rPr>
              <a:t>smart hospitals </a:t>
            </a:r>
          </a:p>
          <a:p>
            <a:pPr marL="457200" indent="-457200">
              <a:buFont typeface="+mj-lt"/>
              <a:buAutoNum type="arabicPeriod"/>
            </a:pPr>
            <a:endParaRPr lang="en-CA" sz="24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dirty="0">
                <a:latin typeface="Arial Narrow" panose="020B0606020202030204" pitchFamily="34" charset="0"/>
              </a:rPr>
              <a:t>Application of </a:t>
            </a:r>
            <a:r>
              <a:rPr lang="en-CA" sz="2400" b="1" dirty="0">
                <a:latin typeface="Arial Narrow" panose="020B0606020202030204" pitchFamily="34" charset="0"/>
              </a:rPr>
              <a:t>Design Thinking </a:t>
            </a:r>
            <a:r>
              <a:rPr lang="en-CA" sz="2400" dirty="0">
                <a:latin typeface="Arial Narrow" panose="020B0606020202030204" pitchFamily="34" charset="0"/>
              </a:rPr>
              <a:t>into “everyday” activities</a:t>
            </a:r>
          </a:p>
          <a:p>
            <a:pPr marL="457200" indent="-457200">
              <a:buFont typeface="+mj-lt"/>
              <a:buAutoNum type="arabicPeriod"/>
            </a:pPr>
            <a:endParaRPr lang="en-CA" sz="2400" b="1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b="1" dirty="0">
                <a:latin typeface="Arial Narrow" panose="020B0606020202030204" pitchFamily="34" charset="0"/>
              </a:rPr>
              <a:t>Social Movements </a:t>
            </a:r>
            <a:r>
              <a:rPr lang="en-CA" sz="2400" dirty="0">
                <a:latin typeface="Arial Narrow" panose="020B0606020202030204" pitchFamily="34" charset="0"/>
              </a:rPr>
              <a:t>as drivers of change </a:t>
            </a:r>
          </a:p>
        </p:txBody>
      </p:sp>
    </p:spTree>
    <p:extLst>
      <p:ext uri="{BB962C8B-B14F-4D97-AF65-F5344CB8AC3E}">
        <p14:creationId xmlns:p14="http://schemas.microsoft.com/office/powerpoint/2010/main" val="21209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Schem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Schem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Scheme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6269</TotalTime>
  <Words>1485</Words>
  <Application>Microsoft Office PowerPoint</Application>
  <PresentationFormat>Widescreen</PresentationFormat>
  <Paragraphs>248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PMincho</vt:lpstr>
      <vt:lpstr>Aharoni</vt:lpstr>
      <vt:lpstr>Arial</vt:lpstr>
      <vt:lpstr>Arial monospaced for SAP</vt:lpstr>
      <vt:lpstr>Arial Narrow</vt:lpstr>
      <vt:lpstr>Brush Script MT</vt:lpstr>
      <vt:lpstr>Calibri</vt:lpstr>
      <vt:lpstr>Colonna MT</vt:lpstr>
      <vt:lpstr>Harrington</vt:lpstr>
      <vt:lpstr>Juice ITC</vt:lpstr>
      <vt:lpstr>Trebuchet MS</vt:lpstr>
      <vt:lpstr>Wingdings</vt:lpstr>
      <vt:lpstr>Wingdings 3</vt:lpstr>
      <vt:lpstr>Facet</vt:lpstr>
      <vt:lpstr>Capitalizing on Trends in Healthcare Transformation</vt:lpstr>
      <vt:lpstr>Before We Get to Trends….An Overview of Our (Very) Complex Current State </vt:lpstr>
      <vt:lpstr>PowerPoint Presentation</vt:lpstr>
      <vt:lpstr>PowerPoint Presentation</vt:lpstr>
      <vt:lpstr>PowerPoint Presentation</vt:lpstr>
      <vt:lpstr>PowerPoint Presentation</vt:lpstr>
      <vt:lpstr>So What Does This Mean?  Part 1</vt:lpstr>
      <vt:lpstr>So What Does This Mean?  Part 2</vt:lpstr>
      <vt:lpstr>3 Potential Areas of Focus </vt:lpstr>
      <vt:lpstr>1. Smart Hospitals  - Organizing Principles  </vt:lpstr>
      <vt:lpstr>Smart Hospitals  -  Buildings Designed for the Human Experience </vt:lpstr>
      <vt:lpstr>Evolving the Human Experience Alongside the Physical</vt:lpstr>
      <vt:lpstr>2. Application of Design Thinking </vt:lpstr>
      <vt:lpstr>Design Thinking – cont’d </vt:lpstr>
      <vt:lpstr>Design Thinking – cont’d </vt:lpstr>
      <vt:lpstr>What are the advantages of this approach?  </vt:lpstr>
      <vt:lpstr>Sample Empathy Map</vt:lpstr>
      <vt:lpstr>Sample Patient Experience Map</vt:lpstr>
      <vt:lpstr>PowerPoint Presentation</vt:lpstr>
      <vt:lpstr>Example of Designing for Specific Personas</vt:lpstr>
      <vt:lpstr>How Can This Be Used? - Example</vt:lpstr>
      <vt:lpstr>Combined….      </vt:lpstr>
      <vt:lpstr>3. Intersection between Social Movements and Digital Health </vt:lpstr>
      <vt:lpstr>3. Intersection between Social Movements and Digital Health </vt:lpstr>
      <vt:lpstr>Intersection between Social Movements and Digital Health</vt:lpstr>
      <vt:lpstr>Questions – and Thank you!</vt:lpstr>
    </vt:vector>
  </TitlesOfParts>
  <Company>Philips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Capitalizing on Trends in Healthcare Transformation</dc:title>
  <dc:creator>Philips</dc:creator>
  <cp:lastModifiedBy>Philips</cp:lastModifiedBy>
  <cp:revision>68</cp:revision>
  <dcterms:created xsi:type="dcterms:W3CDTF">2017-05-08T20:08:45Z</dcterms:created>
  <dcterms:modified xsi:type="dcterms:W3CDTF">2017-05-15T00:38:07Z</dcterms:modified>
</cp:coreProperties>
</file>